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9" r:id="rId1"/>
  </p:sldMasterIdLst>
  <p:notesMasterIdLst>
    <p:notesMasterId r:id="rId22"/>
  </p:notesMasterIdLst>
  <p:sldIdLst>
    <p:sldId id="287" r:id="rId2"/>
    <p:sldId id="285" r:id="rId3"/>
    <p:sldId id="290" r:id="rId4"/>
    <p:sldId id="295" r:id="rId5"/>
    <p:sldId id="291" r:id="rId6"/>
    <p:sldId id="292" r:id="rId7"/>
    <p:sldId id="286" r:id="rId8"/>
    <p:sldId id="275" r:id="rId9"/>
    <p:sldId id="258" r:id="rId10"/>
    <p:sldId id="297" r:id="rId11"/>
    <p:sldId id="298" r:id="rId12"/>
    <p:sldId id="289" r:id="rId13"/>
    <p:sldId id="288" r:id="rId14"/>
    <p:sldId id="293" r:id="rId15"/>
    <p:sldId id="276" r:id="rId16"/>
    <p:sldId id="277" r:id="rId17"/>
    <p:sldId id="278" r:id="rId18"/>
    <p:sldId id="279" r:id="rId19"/>
    <p:sldId id="280" r:id="rId20"/>
    <p:sldId id="274" r:id="rId21"/>
  </p:sldIdLst>
  <p:sldSz cx="9144000" cy="6858000" type="screen4x3"/>
  <p:notesSz cx="6794500" cy="99314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MS PGothic" pitchFamily="34" charset="-128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28"/>
    <p:restoredTop sz="94680"/>
  </p:normalViewPr>
  <p:slideViewPr>
    <p:cSldViewPr>
      <p:cViewPr varScale="1">
        <p:scale>
          <a:sx n="81" d="100"/>
          <a:sy n="81" d="100"/>
        </p:scale>
        <p:origin x="166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6BC0BCD-2179-4BAE-BCFA-25FC9542E1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52571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2355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4A5BB13-0874-46DF-83D3-03B279D20A5A}" type="slidenum">
              <a:rPr lang="de-DE" altLang="de-DE" smtClean="0">
                <a:latin typeface="Arial" pitchFamily="34" charset="0"/>
              </a:rPr>
              <a:pPr eaLnBrk="1" hangingPunct="1"/>
              <a:t>1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6369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CE6190F-75AE-47AE-910E-DF021401A432}" type="slidenum">
              <a:rPr lang="de-DE" altLang="de-DE" smtClean="0">
                <a:latin typeface="Arial" pitchFamily="34" charset="0"/>
              </a:rPr>
              <a:pPr eaLnBrk="1" hangingPunct="1"/>
              <a:t>10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21628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CE6190F-75AE-47AE-910E-DF021401A432}" type="slidenum">
              <a:rPr lang="de-DE" altLang="de-DE" smtClean="0">
                <a:latin typeface="Arial" pitchFamily="34" charset="0"/>
              </a:rPr>
              <a:pPr eaLnBrk="1" hangingPunct="1"/>
              <a:t>11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496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1B34C76-F645-4795-88AB-01C13E3AC2F7}" type="slidenum">
              <a:rPr lang="de-DE" altLang="de-DE" smtClean="0">
                <a:latin typeface="Arial" pitchFamily="34" charset="0"/>
              </a:rPr>
              <a:pPr eaLnBrk="1" hangingPunct="1"/>
              <a:t>12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itchFamily="34" charset="0"/>
              </a:rPr>
              <a:t>Monatliche Kosten: Stand SJ 2009-10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Frühbetreuung :16,-	bis 80 Kinder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Über Mittag kostenlos	165 Kinder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Nachmittag: 14,-	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5 Nachmittage: 70,-	40 -80 Kinder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Mittagessen im Monat: 50,-, Bonuscard: 1 Essen = 1,		80 – 150 Mittagessen in familiären Kleingruppen</a:t>
            </a:r>
          </a:p>
        </p:txBody>
      </p:sp>
    </p:spTree>
    <p:extLst>
      <p:ext uri="{BB962C8B-B14F-4D97-AF65-F5344CB8AC3E}">
        <p14:creationId xmlns:p14="http://schemas.microsoft.com/office/powerpoint/2010/main" val="40644656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ECB130F-7829-4D0C-948A-37E5964D41C8}" type="slidenum">
              <a:rPr lang="de-DE" altLang="de-DE" smtClean="0">
                <a:latin typeface="Arial" pitchFamily="34" charset="0"/>
              </a:rPr>
              <a:pPr eaLnBrk="1" hangingPunct="1"/>
              <a:t>13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itchFamily="34" charset="0"/>
              </a:rPr>
              <a:t>Monatliche Kosten: Stand SJ 2011-12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latin typeface="Arial" pitchFamily="34" charset="0"/>
              </a:rPr>
              <a:t>Frühbetreuung :16,-	bis 80 Kinder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latin typeface="Arial" pitchFamily="34" charset="0"/>
              </a:rPr>
              <a:t>Über Mittag kostenlos	165 Kinder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latin typeface="Arial" pitchFamily="34" charset="0"/>
              </a:rPr>
              <a:t>Nachmittag: 14,-	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latin typeface="Arial" pitchFamily="34" charset="0"/>
              </a:rPr>
              <a:t>5 Nachmittage: 70,-	40 -80 Kinder</a:t>
            </a:r>
          </a:p>
          <a:p>
            <a:pPr eaLnBrk="1" hangingPunct="1"/>
            <a:r>
              <a:rPr lang="de-DE" altLang="de-DE">
                <a:solidFill>
                  <a:srgbClr val="FF0000"/>
                </a:solidFill>
                <a:latin typeface="Arial" pitchFamily="34" charset="0"/>
              </a:rPr>
              <a:t>Mittagessen im Monat: 50,-, Bonuscard: 1 Essen = 1,		80 – 150 Mittagessen in familiären Kleingruppen</a:t>
            </a:r>
          </a:p>
        </p:txBody>
      </p:sp>
    </p:spTree>
    <p:extLst>
      <p:ext uri="{BB962C8B-B14F-4D97-AF65-F5344CB8AC3E}">
        <p14:creationId xmlns:p14="http://schemas.microsoft.com/office/powerpoint/2010/main" val="24027599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DDD07BD-C214-4251-B772-0631A7DDA7DF}" type="slidenum">
              <a:rPr lang="de-DE" altLang="de-DE" smtClean="0">
                <a:solidFill>
                  <a:srgbClr val="000000"/>
                </a:solidFill>
                <a:latin typeface="Arial" pitchFamily="34" charset="0"/>
              </a:rPr>
              <a:pPr eaLnBrk="1" hangingPunct="1"/>
              <a:t>14</a:t>
            </a:fld>
            <a:endParaRPr lang="de-DE" altLang="de-DE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itchFamily="34" charset="0"/>
              </a:rPr>
              <a:t>Freiräume, Spielräume</a:t>
            </a:r>
          </a:p>
        </p:txBody>
      </p:sp>
    </p:spTree>
    <p:extLst>
      <p:ext uri="{BB962C8B-B14F-4D97-AF65-F5344CB8AC3E}">
        <p14:creationId xmlns:p14="http://schemas.microsoft.com/office/powerpoint/2010/main" val="35448453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F021FBF-067E-43CF-8D8E-3C84B3A789BF}" type="slidenum">
              <a:rPr lang="de-DE" altLang="de-DE" smtClean="0">
                <a:latin typeface="Arial" pitchFamily="34" charset="0"/>
              </a:rPr>
              <a:pPr eaLnBrk="1" hangingPunct="1"/>
              <a:t>15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1298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E26683C-B2D6-46AD-A97F-F9B6C57ACCC8}" type="slidenum">
              <a:rPr lang="de-DE" altLang="de-DE" smtClean="0">
                <a:latin typeface="Arial" pitchFamily="34" charset="0"/>
              </a:rPr>
              <a:pPr eaLnBrk="1" hangingPunct="1"/>
              <a:t>16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72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3789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188BCEF-996C-44C7-8E01-06C8CBA974E6}" type="slidenum">
              <a:rPr lang="de-DE" altLang="de-DE" smtClean="0">
                <a:latin typeface="Arial" pitchFamily="34" charset="0"/>
              </a:rPr>
              <a:pPr eaLnBrk="1" hangingPunct="1"/>
              <a:t>17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9279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3BC8F36D-C27A-45E1-9CE9-75A7C6C1156C}" type="slidenum">
              <a:rPr lang="de-DE" altLang="de-DE" smtClean="0">
                <a:latin typeface="Arial" pitchFamily="34" charset="0"/>
              </a:rPr>
              <a:pPr eaLnBrk="1" hangingPunct="1"/>
              <a:t>18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16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3994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9851C48-2F8C-4D19-930D-352438FE75C0}" type="slidenum">
              <a:rPr lang="de-DE" altLang="de-DE" smtClean="0">
                <a:latin typeface="Arial" pitchFamily="34" charset="0"/>
              </a:rPr>
              <a:pPr eaLnBrk="1" hangingPunct="1"/>
              <a:t>19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762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itchFamily="34" charset="0"/>
            </a:endParaRPr>
          </a:p>
        </p:txBody>
      </p:sp>
      <p:sp>
        <p:nvSpPr>
          <p:cNvPr id="2458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8B39BE9-848F-4DA2-8C54-BA0D1684EF7D}" type="slidenum">
              <a:rPr lang="de-DE" altLang="de-DE" smtClean="0">
                <a:latin typeface="Arial" pitchFamily="34" charset="0"/>
              </a:rPr>
              <a:pPr eaLnBrk="1" hangingPunct="1"/>
              <a:t>2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18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  <p:sp>
        <p:nvSpPr>
          <p:cNvPr id="4198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01C8B8E-B1B8-4184-8595-A87E69C728EC}" type="slidenum">
              <a:rPr lang="de-DE" altLang="de-DE" smtClean="0">
                <a:latin typeface="Arial" pitchFamily="34" charset="0"/>
              </a:rPr>
              <a:pPr eaLnBrk="1" hangingPunct="1"/>
              <a:t>20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040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itchFamily="34" charset="0"/>
              </a:rPr>
              <a:t>Im Bezirk der GSE dürfen die Eltern Standort-Wünsche aussprechen,</a:t>
            </a:r>
          </a:p>
          <a:p>
            <a:r>
              <a:rPr lang="de-DE" altLang="de-DE">
                <a:latin typeface="Arial" pitchFamily="34" charset="0"/>
              </a:rPr>
              <a:t>Bisherige Planung der Stadt: Schülerstromlenkung, wenn eine der Grundschulen überfüllt sein sollte</a:t>
            </a:r>
          </a:p>
        </p:txBody>
      </p:sp>
      <p:sp>
        <p:nvSpPr>
          <p:cNvPr id="25604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2D8AE9B-0380-4D30-BACF-F0589B84DB57}" type="slidenum">
              <a:rPr lang="de-DE" altLang="de-DE" smtClean="0">
                <a:latin typeface="Arial" pitchFamily="34" charset="0"/>
              </a:rPr>
              <a:pPr eaLnBrk="1" hangingPunct="1"/>
              <a:t>3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9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anose="020B0604020202020204" pitchFamily="34" charset="0"/>
              </a:rPr>
              <a:t>Bisherige Planung der Stadt: Schülerstromlenkung</a:t>
            </a:r>
          </a:p>
          <a:p>
            <a:endParaRPr lang="de-DE" altLang="de-DE">
              <a:latin typeface="Arial" panose="020B0604020202020204" pitchFamily="34" charset="0"/>
            </a:endParaRPr>
          </a:p>
          <a:p>
            <a:r>
              <a:rPr lang="de-DE" altLang="de-DE">
                <a:latin typeface="Arial" panose="020B0604020202020204" pitchFamily="34" charset="0"/>
              </a:rPr>
              <a:t>Verhandlungen wegen Klassenzimmer und Betreuungsmöglichkeiten/ Mensa laufen</a:t>
            </a:r>
          </a:p>
        </p:txBody>
      </p:sp>
      <p:sp>
        <p:nvSpPr>
          <p:cNvPr id="8196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0AB9587-D1E9-4C5C-913F-A1CC098F0438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87564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itchFamily="34" charset="0"/>
              </a:rPr>
              <a:t>Elterngespräche: Eltern melden sich bei Schule</a:t>
            </a:r>
          </a:p>
          <a:p>
            <a:endParaRPr lang="de-DE" altLang="de-DE">
              <a:latin typeface="Arial" pitchFamily="34" charset="0"/>
            </a:endParaRPr>
          </a:p>
          <a:p>
            <a:r>
              <a:rPr lang="de-DE" altLang="de-DE">
                <a:latin typeface="Arial" pitchFamily="34" charset="0"/>
              </a:rPr>
              <a:t>Einzugsgebiet: Grenze ist die Hechinger Straße, dann die B 27, im Norden die Eisenbahnlinie.</a:t>
            </a:r>
          </a:p>
          <a:p>
            <a:r>
              <a:rPr lang="de-DE" altLang="de-DE">
                <a:latin typeface="Arial" pitchFamily="34" charset="0"/>
              </a:rPr>
              <a:t>Zwischen HE und LKS gibt es keine genau definierte Grenze.</a:t>
            </a:r>
          </a:p>
        </p:txBody>
      </p:sp>
      <p:sp>
        <p:nvSpPr>
          <p:cNvPr id="26628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D34162A-101C-40AA-9BE9-F29AA810E6B6}" type="slidenum">
              <a:rPr lang="de-DE" altLang="de-DE" smtClean="0">
                <a:latin typeface="Arial" pitchFamily="34" charset="0"/>
              </a:rPr>
              <a:pPr eaLnBrk="1" hangingPunct="1"/>
              <a:t>5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410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itchFamily="34" charset="0"/>
              </a:rPr>
              <a:t>Elterngespräche: Eltern melden sich bei Schule</a:t>
            </a:r>
          </a:p>
          <a:p>
            <a:endParaRPr lang="de-DE" altLang="de-DE">
              <a:latin typeface="Arial" pitchFamily="34" charset="0"/>
            </a:endParaRPr>
          </a:p>
          <a:p>
            <a:r>
              <a:rPr lang="de-DE" altLang="de-DE">
                <a:latin typeface="Arial" pitchFamily="34" charset="0"/>
              </a:rPr>
              <a:t>Einzugsgebiet: Grenze ist die Hechinger Straße, dann die B 27, im Norden die Eisenbahnlinie.</a:t>
            </a:r>
          </a:p>
          <a:p>
            <a:r>
              <a:rPr lang="de-DE" altLang="de-DE">
                <a:latin typeface="Arial" pitchFamily="34" charset="0"/>
              </a:rPr>
              <a:t>Zwischen HE und LKS gibt es keine genau definierte Grenze.</a:t>
            </a:r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04D55762-D5F6-47BB-9DF3-1DB7F47DDB1A}" type="slidenum">
              <a:rPr lang="de-DE" altLang="de-DE" smtClean="0">
                <a:latin typeface="Arial" pitchFamily="34" charset="0"/>
              </a:rPr>
              <a:pPr eaLnBrk="1" hangingPunct="1"/>
              <a:t>6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9338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 txBox="1">
            <a:spLocks noGrp="1" noChangeArrowheads="1"/>
          </p:cNvSpPr>
          <p:nvPr/>
        </p:nvSpPr>
        <p:spPr bwMode="auto">
          <a:xfrm>
            <a:off x="3848100" y="9432925"/>
            <a:ext cx="2944813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582B90C2-AB69-468C-B729-8811D47A75F1}" type="slidenum">
              <a:rPr lang="de-DE" altLang="de-DE" sz="1200">
                <a:latin typeface="Arial" pitchFamily="34" charset="0"/>
              </a:rPr>
              <a:pPr algn="r" eaLnBrk="1" hangingPunct="1"/>
              <a:t>7</a:t>
            </a:fld>
            <a:endParaRPr lang="de-DE" altLang="de-DE" sz="1200">
              <a:latin typeface="Arial" pitchFamily="34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altLang="de-DE">
                <a:latin typeface="Arial" pitchFamily="34" charset="0"/>
              </a:rPr>
              <a:t>Überblick 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Migrationshintergrund  ca.25- 30%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Kinder mit unterschiedlichen Behinderungen werden inklusiv unterrichtet 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10 Lehrerstellen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7 Erzieherstellen</a:t>
            </a:r>
          </a:p>
          <a:p>
            <a:pPr eaLnBrk="1" hangingPunct="1"/>
            <a:r>
              <a:rPr lang="de-DE" altLang="de-DE">
                <a:latin typeface="Arial" pitchFamily="34" charset="0"/>
              </a:rPr>
              <a:t>4 Stellen  weitere Mitarbeiter: FSJ, Jugendbegleiter, </a:t>
            </a:r>
          </a:p>
        </p:txBody>
      </p:sp>
    </p:spTree>
    <p:extLst>
      <p:ext uri="{BB962C8B-B14F-4D97-AF65-F5344CB8AC3E}">
        <p14:creationId xmlns:p14="http://schemas.microsoft.com/office/powerpoint/2010/main" val="15603758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altLang="de-DE">
                <a:latin typeface="Arial" pitchFamily="34" charset="0"/>
              </a:rPr>
              <a:t>Keine 45-Minuten-Einheiten</a:t>
            </a:r>
          </a:p>
          <a:p>
            <a:r>
              <a:rPr lang="de-DE" altLang="de-DE">
                <a:latin typeface="Arial" pitchFamily="34" charset="0"/>
              </a:rPr>
              <a:t>Englisch jeden Tag ein bißchen</a:t>
            </a:r>
          </a:p>
          <a:p>
            <a:r>
              <a:rPr lang="de-DE" altLang="de-DE">
                <a:latin typeface="Arial" pitchFamily="34" charset="0"/>
              </a:rPr>
              <a:t>Klassenlehrerin + Teamlehrerin</a:t>
            </a:r>
          </a:p>
          <a:p>
            <a:r>
              <a:rPr lang="de-DE" altLang="de-DE">
                <a:latin typeface="Arial" pitchFamily="34" charset="0"/>
              </a:rPr>
              <a:t>Religion konfessionsübergreifend in Klasse 1 und 2</a:t>
            </a:r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4EB0782-F0F8-44A4-B85C-332ECD3148BF}" type="slidenum">
              <a:rPr lang="de-DE" altLang="de-DE" smtClean="0">
                <a:latin typeface="Arial" pitchFamily="34" charset="0"/>
              </a:rPr>
              <a:pPr eaLnBrk="1" hangingPunct="1"/>
              <a:t>8</a:t>
            </a:fld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47372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CE6190F-75AE-47AE-910E-DF021401A432}" type="slidenum">
              <a:rPr lang="de-DE" altLang="de-DE" smtClean="0">
                <a:latin typeface="Arial" pitchFamily="34" charset="0"/>
              </a:rPr>
              <a:pPr eaLnBrk="1" hangingPunct="1"/>
              <a:t>9</a:t>
            </a:fld>
            <a:endParaRPr lang="de-DE" altLang="de-DE">
              <a:latin typeface="Arial" pitchFamily="34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9111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2438400"/>
            <a:ext cx="9009063" cy="1052513"/>
            <a:chOff x="0" y="1536"/>
            <a:chExt cx="5675" cy="663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85" y="1604"/>
              <a:ext cx="449" cy="299"/>
              <a:chOff x="720" y="336"/>
              <a:chExt cx="624" cy="432"/>
            </a:xfrm>
          </p:grpSpPr>
          <p:sp>
            <p:nvSpPr>
              <p:cNvPr id="1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263" y="1870"/>
              <a:ext cx="466" cy="299"/>
              <a:chOff x="912" y="2640"/>
              <a:chExt cx="672" cy="432"/>
            </a:xfrm>
          </p:grpSpPr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  <p:sp>
            <p:nvSpPr>
              <p:cNvPr id="11" name="Rectangle 8"/>
              <p:cNvSpPr>
                <a:spLocks noChangeArrowheads="1"/>
              </p:cNvSpPr>
              <p:nvPr/>
            </p:nvSpPr>
            <p:spPr bwMode="auto">
              <a:xfrm>
                <a:off x="1248" y="2640"/>
                <a:ext cx="336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Tahoma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endParaRPr lang="de-DE" altLang="de-DE"/>
              </a:p>
            </p:txBody>
          </p:sp>
        </p:grpSp>
        <p:sp>
          <p:nvSpPr>
            <p:cNvPr id="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  <p:sp>
          <p:nvSpPr>
            <p:cNvPr id="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  <a:ea typeface="MS PGothic" pitchFamily="34" charset="-128"/>
                </a:defRPr>
              </a:lvl9pPr>
            </a:lstStyle>
            <a:p>
              <a:pPr eaLnBrk="1" hangingPunct="1"/>
              <a:endParaRPr lang="de-DE" altLang="de-DE"/>
            </a:p>
          </p:txBody>
        </p:sp>
      </p:grpSp>
      <p:sp>
        <p:nvSpPr>
          <p:cNvPr id="911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676400"/>
            <a:ext cx="7772400" cy="1462088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911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64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B3666A2C-17D1-4665-8430-DE3B1F155681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779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DE12F-491A-406B-B256-FA451CF6B80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296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04050" y="214313"/>
            <a:ext cx="1951038" cy="59182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1150938" y="214313"/>
            <a:ext cx="5700712" cy="59182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4991F2-0C30-4CF5-9D68-B53DD85902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6589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1182688" y="2017713"/>
            <a:ext cx="7772400" cy="4114800"/>
          </a:xfrm>
        </p:spPr>
        <p:txBody>
          <a:bodyPr/>
          <a:lstStyle/>
          <a:p>
            <a:pPr lvl="0"/>
            <a:endParaRPr lang="de-DE" noProof="0" dirty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6BD377-92A9-49E4-A34F-63F2FC3D5D5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194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5DE717-33F3-44B7-9273-889BF92BFC0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8164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121367-6120-44BB-8898-AA41FD8AFBC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3485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181CE-FF7F-4CC2-8D23-A386C624FCD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9827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3860E0-1FDA-4A82-B828-06FF4413B26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66201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42BBB6-CC03-4BE3-BEC8-F0C32269D0A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416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F4D6E-9077-4C7B-9649-5CCC4401035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00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D24E3-0C7D-41DA-86C7-A086FD6F4605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43926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CF77E-8758-41AE-8A6E-728E398960C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2740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ltGray">
          <a:xfrm>
            <a:off x="417513" y="1098550"/>
            <a:ext cx="438150" cy="474663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ltGray">
          <a:xfrm>
            <a:off x="800100" y="1098550"/>
            <a:ext cx="328613" cy="474663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ltGray">
          <a:xfrm>
            <a:off x="541338" y="1520825"/>
            <a:ext cx="422275" cy="474663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ltGray">
          <a:xfrm>
            <a:off x="911225" y="1520825"/>
            <a:ext cx="368300" cy="474663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ltGray">
          <a:xfrm>
            <a:off x="127000" y="1447800"/>
            <a:ext cx="560388" cy="4222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gray">
          <a:xfrm>
            <a:off x="762000" y="990600"/>
            <a:ext cx="31750" cy="1052513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gray">
          <a:xfrm>
            <a:off x="442913" y="1781175"/>
            <a:ext cx="8226425" cy="31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endParaRPr kumimoji="1" lang="de-DE" altLang="de-DE" sz="2400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150938" y="214313"/>
            <a:ext cx="7793037" cy="146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82688" y="2017713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Textmasterformate durch Klicken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90123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620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latin typeface="Tahoma" pitchFamily="-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0124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7600" y="62436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ahoma" pitchFamily="-6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012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5C0AC4DF-B0CF-4ACC-83EB-95D38D7BB0C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  <a:ea typeface="MS PGothic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  <a:ea typeface="MS PGothic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  <a:ea typeface="MS PGothic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  <a:ea typeface="MS PGothic" pitchFamily="34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-6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4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4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4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-64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200" dirty="0"/>
              <a:t>Grundschule am Hechinger Eck</a:t>
            </a:r>
            <a:br>
              <a:rPr lang="de-DE" altLang="de-DE" sz="3200" dirty="0"/>
            </a:br>
            <a:endParaRPr lang="de-DE" altLang="de-DE" sz="320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017713"/>
            <a:ext cx="8955088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dirty="0"/>
              <a:t>	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dirty="0"/>
              <a:t>	</a:t>
            </a:r>
            <a:r>
              <a:rPr lang="de-DE" altLang="de-DE" dirty="0" smtClean="0"/>
              <a:t>Informationen </a:t>
            </a:r>
            <a:r>
              <a:rPr lang="de-DE" altLang="de-DE" dirty="0"/>
              <a:t>für die Eltern der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dirty="0"/>
              <a:t>	zukünftigen Erstklässler an der Ganztagesgrundschule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dirty="0"/>
              <a:t> </a:t>
            </a:r>
          </a:p>
          <a:p>
            <a:pPr algn="ctr">
              <a:buFont typeface="Wingdings" pitchFamily="2" charset="2"/>
              <a:buNone/>
            </a:pPr>
            <a:r>
              <a:rPr lang="de-DE" altLang="de-DE" dirty="0"/>
              <a:t>Hechinger Eck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A1FA0E5-6CF9-4B52-945E-9059A1C25F71}" type="slidenum">
              <a:rPr lang="de-DE" altLang="de-DE" smtClean="0"/>
              <a:pPr eaLnBrk="1" hangingPunct="1"/>
              <a:t>10</a:t>
            </a:fld>
            <a:endParaRPr lang="de-DE" alt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Ganztagesschule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1575" y="1846263"/>
            <a:ext cx="7772400" cy="5011737"/>
          </a:xfrm>
        </p:spPr>
        <p:txBody>
          <a:bodyPr/>
          <a:lstStyle/>
          <a:p>
            <a:pPr marL="0" indent="0">
              <a:buNone/>
            </a:pPr>
            <a:r>
              <a:rPr lang="de-DE" sz="2000" dirty="0"/>
              <a:t>Unser pädagogisches Konzept beinhaltet:</a:t>
            </a:r>
          </a:p>
          <a:p>
            <a:pPr marL="0" indent="0">
              <a:buNone/>
            </a:pPr>
            <a:endParaRPr lang="de-DE" sz="2000" dirty="0"/>
          </a:p>
          <a:p>
            <a:r>
              <a:rPr lang="de-DE" sz="2000" dirty="0"/>
              <a:t>„Klassischen Unterricht“, bei dem der Lernfortschritt der Kinder im Mittelpunkt steht (Deutsch, Mathe, Sachunterricht, Sport, Musik, </a:t>
            </a:r>
            <a:r>
              <a:rPr lang="de-DE" sz="2000" dirty="0" smtClean="0"/>
              <a:t>Kunst, </a:t>
            </a:r>
            <a:r>
              <a:rPr lang="de-DE" sz="2000" dirty="0"/>
              <a:t>Religion</a:t>
            </a:r>
            <a:r>
              <a:rPr lang="de-DE" sz="2000" dirty="0" smtClean="0"/>
              <a:t>), teilweise im Team</a:t>
            </a:r>
            <a:endParaRPr lang="de-DE" sz="2000" dirty="0"/>
          </a:p>
          <a:p>
            <a:endParaRPr lang="de-DE" sz="2000" dirty="0"/>
          </a:p>
          <a:p>
            <a:r>
              <a:rPr lang="de-DE" sz="2000" dirty="0"/>
              <a:t>„Erweiterte Lerngelegenheiten“, </a:t>
            </a:r>
            <a:r>
              <a:rPr lang="de-DE" sz="2000" dirty="0" smtClean="0"/>
              <a:t>fächerübergreifend, </a:t>
            </a:r>
            <a:r>
              <a:rPr lang="de-DE" sz="2000" dirty="0"/>
              <a:t>Partizipation und Demokratielernen ermöglichend, </a:t>
            </a:r>
            <a:r>
              <a:rPr lang="de-DE" sz="2000" dirty="0" smtClean="0"/>
              <a:t>interessenorientiert, </a:t>
            </a:r>
            <a:r>
              <a:rPr lang="de-DE" sz="2000" dirty="0" err="1" smtClean="0"/>
              <a:t>resilienzfördernd</a:t>
            </a:r>
            <a:r>
              <a:rPr lang="de-DE" sz="2000" dirty="0" smtClean="0"/>
              <a:t>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de-DE" sz="2000" dirty="0"/>
              <a:t>(soziales und interkulturelles Lernen, handwerkliche, musische, sportliche Angebote, Klassenrat</a:t>
            </a:r>
            <a:r>
              <a:rPr lang="de-DE" sz="2000" dirty="0" smtClean="0"/>
              <a:t>,</a:t>
            </a:r>
            <a:r>
              <a:rPr lang="de-DE" altLang="de-DE" sz="2000" dirty="0" smtClean="0"/>
              <a:t> </a:t>
            </a:r>
            <a:r>
              <a:rPr lang="de-DE" altLang="de-DE" sz="2000" dirty="0"/>
              <a:t>regelmäßige Naturtage, Bewegungszeiten</a:t>
            </a:r>
            <a:r>
              <a:rPr lang="de-DE" altLang="de-DE" sz="2000" dirty="0" smtClean="0"/>
              <a:t>,</a:t>
            </a:r>
            <a:r>
              <a:rPr lang="de-DE" sz="2000" dirty="0" smtClean="0"/>
              <a:t>...)</a:t>
            </a:r>
            <a:endParaRPr lang="de-DE" sz="2000" dirty="0"/>
          </a:p>
          <a:p>
            <a:pPr marL="0" indent="0">
              <a:buNone/>
            </a:pPr>
            <a:endParaRPr lang="de-DE" sz="2000" dirty="0" smtClean="0"/>
          </a:p>
        </p:txBody>
      </p:sp>
    </p:spTree>
    <p:extLst>
      <p:ext uri="{BB962C8B-B14F-4D97-AF65-F5344CB8AC3E}">
        <p14:creationId xmlns:p14="http://schemas.microsoft.com/office/powerpoint/2010/main" val="2279592654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A1FA0E5-6CF9-4B52-945E-9059A1C25F71}" type="slidenum">
              <a:rPr lang="de-DE" altLang="de-DE" smtClean="0"/>
              <a:pPr eaLnBrk="1" hangingPunct="1"/>
              <a:t>11</a:t>
            </a:fld>
            <a:endParaRPr lang="de-DE" alt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Ganztagesschule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25975"/>
          </a:xfrm>
        </p:spPr>
        <p:txBody>
          <a:bodyPr/>
          <a:lstStyle/>
          <a:p>
            <a:r>
              <a:rPr lang="de-DE" sz="2000" dirty="0"/>
              <a:t>Ganztag -Modellschule seit 2007. Ca. </a:t>
            </a:r>
            <a:r>
              <a:rPr lang="de-DE" sz="2000" dirty="0" smtClean="0"/>
              <a:t>95 </a:t>
            </a:r>
            <a:r>
              <a:rPr lang="de-DE" sz="2000" dirty="0"/>
              <a:t>% aller Kinder werden im Ganztag </a:t>
            </a:r>
            <a:r>
              <a:rPr lang="de-DE" sz="2000" dirty="0" smtClean="0"/>
              <a:t>angemeldet</a:t>
            </a:r>
            <a:endParaRPr lang="de-DE" sz="2000" u="sng" dirty="0">
              <a:solidFill>
                <a:srgbClr val="FF0000"/>
              </a:solidFill>
            </a:endParaRPr>
          </a:p>
          <a:p>
            <a:endParaRPr lang="de-DE" sz="2000" dirty="0"/>
          </a:p>
          <a:p>
            <a:r>
              <a:rPr lang="de-DE" sz="2000" dirty="0"/>
              <a:t>Ganztagsangebote: integrierte Förderung (Teams in der Klasse), Atelier, zusätzliche Bewegungsstunde</a:t>
            </a:r>
            <a:r>
              <a:rPr lang="de-DE" sz="2000" dirty="0" smtClean="0"/>
              <a:t>, </a:t>
            </a:r>
            <a:r>
              <a:rPr lang="de-DE" sz="2000" dirty="0"/>
              <a:t>keine Trennung zwischen </a:t>
            </a:r>
            <a:r>
              <a:rPr lang="de-DE" sz="2000" dirty="0" smtClean="0"/>
              <a:t>Ganztags- </a:t>
            </a:r>
            <a:r>
              <a:rPr lang="de-DE" sz="2000" dirty="0"/>
              <a:t>und Halbtagskindern</a:t>
            </a:r>
          </a:p>
          <a:p>
            <a:endParaRPr lang="de-DE" sz="2000" dirty="0"/>
          </a:p>
          <a:p>
            <a:r>
              <a:rPr lang="de-DE" sz="2000" dirty="0" err="1" smtClean="0"/>
              <a:t>BezugserzieherInnen</a:t>
            </a:r>
            <a:r>
              <a:rPr lang="de-DE" sz="2000" dirty="0" smtClean="0"/>
              <a:t> </a:t>
            </a:r>
            <a:r>
              <a:rPr lang="de-DE" sz="2000" dirty="0"/>
              <a:t>für jede Klasse </a:t>
            </a:r>
            <a:r>
              <a:rPr lang="de-DE" sz="2000" dirty="0" smtClean="0"/>
              <a:t>im Tandem</a:t>
            </a:r>
            <a:r>
              <a:rPr lang="de-DE" sz="2000" dirty="0"/>
              <a:t>: </a:t>
            </a:r>
            <a:r>
              <a:rPr lang="de-DE" sz="2000" dirty="0" err="1" smtClean="0"/>
              <a:t>ErzieherInnen</a:t>
            </a:r>
            <a:r>
              <a:rPr lang="de-DE" sz="2000" dirty="0" smtClean="0"/>
              <a:t> </a:t>
            </a:r>
            <a:r>
              <a:rPr lang="de-DE" sz="2000" dirty="0"/>
              <a:t>+ </a:t>
            </a:r>
            <a:r>
              <a:rPr lang="de-DE" sz="2000" dirty="0" err="1" smtClean="0"/>
              <a:t>LehrerInnen</a:t>
            </a:r>
            <a:r>
              <a:rPr lang="de-DE" sz="2000" dirty="0" smtClean="0"/>
              <a:t> </a:t>
            </a:r>
            <a:r>
              <a:rPr lang="de-DE" sz="2000" dirty="0"/>
              <a:t>= enge </a:t>
            </a:r>
            <a:r>
              <a:rPr lang="de-DE" sz="2000" dirty="0" smtClean="0"/>
              <a:t>Kooperation</a:t>
            </a:r>
            <a:br>
              <a:rPr lang="de-DE" sz="2000" dirty="0" smtClean="0"/>
            </a:br>
            <a:endParaRPr lang="de-DE" sz="2000" dirty="0"/>
          </a:p>
          <a:p>
            <a:r>
              <a:rPr lang="de-DE" sz="2000" dirty="0" smtClean="0"/>
              <a:t>Lernzeit </a:t>
            </a:r>
            <a:r>
              <a:rPr lang="de-DE" sz="2000" dirty="0"/>
              <a:t>am </a:t>
            </a:r>
            <a:r>
              <a:rPr lang="de-DE" sz="2000" dirty="0" smtClean="0"/>
              <a:t>Nachmittag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557225707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D8D52D45-BCDB-45F0-ABB5-7CB8EE913CBC}" type="slidenum">
              <a:rPr lang="de-DE" altLang="de-DE" smtClean="0"/>
              <a:pPr eaLnBrk="1" hangingPunct="1"/>
              <a:t>12</a:t>
            </a:fld>
            <a:endParaRPr lang="de-DE" altLang="de-DE"/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Ganztagesschule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4354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sz="2400" dirty="0">
                <a:solidFill>
                  <a:srgbClr val="0070C0"/>
                </a:solidFill>
              </a:rPr>
              <a:t>Betreuungsbausteine – „Spielwerkstatt</a:t>
            </a:r>
            <a:r>
              <a:rPr lang="ja-JP" altLang="de-DE" sz="2400" dirty="0">
                <a:solidFill>
                  <a:srgbClr val="0070C0"/>
                </a:solidFill>
              </a:rPr>
              <a:t>“</a:t>
            </a:r>
            <a:r>
              <a:rPr lang="de-DE" altLang="ja-JP" sz="2400" dirty="0">
                <a:solidFill>
                  <a:srgbClr val="0070C0"/>
                </a:solidFill>
              </a:rPr>
              <a:t/>
            </a:r>
            <a:br>
              <a:rPr lang="de-DE" altLang="ja-JP" sz="2400" dirty="0">
                <a:solidFill>
                  <a:srgbClr val="0070C0"/>
                </a:solidFill>
              </a:rPr>
            </a:br>
            <a:endParaRPr lang="de-DE" altLang="ja-JP" sz="2400" dirty="0"/>
          </a:p>
          <a:p>
            <a:pPr lvl="1" eaLnBrk="1" hangingPunct="1">
              <a:defRPr/>
            </a:pPr>
            <a:r>
              <a:rPr lang="de-DE" altLang="de-DE" sz="2000" dirty="0"/>
              <a:t>Frühbetreuung bis Unterrichtsbeginn</a:t>
            </a:r>
          </a:p>
          <a:p>
            <a:pPr lvl="1" eaLnBrk="1" hangingPunct="1">
              <a:buNone/>
              <a:defRPr/>
            </a:pPr>
            <a:r>
              <a:rPr lang="de-DE" altLang="de-DE" sz="2000" dirty="0"/>
              <a:t>	Anmeldung für die ganze Woche – kostenpflichtig</a:t>
            </a:r>
          </a:p>
          <a:p>
            <a:pPr lvl="1" eaLnBrk="1" hangingPunct="1">
              <a:buNone/>
              <a:defRPr/>
            </a:pPr>
            <a:endParaRPr lang="de-DE" altLang="de-DE" sz="2000" dirty="0"/>
          </a:p>
          <a:p>
            <a:pPr lvl="1" eaLnBrk="1" hangingPunct="1">
              <a:defRPr/>
            </a:pPr>
            <a:r>
              <a:rPr lang="de-DE" altLang="de-DE" sz="2000" dirty="0"/>
              <a:t>Kostenlose Betreuung </a:t>
            </a:r>
            <a:r>
              <a:rPr lang="de-DE" altLang="de-DE" sz="2000" dirty="0" smtClean="0"/>
              <a:t>von 12:20 Uhr bis </a:t>
            </a:r>
            <a:r>
              <a:rPr lang="de-DE" altLang="de-DE" sz="2000" dirty="0"/>
              <a:t>13 Uhr ohne Essen</a:t>
            </a:r>
          </a:p>
          <a:p>
            <a:pPr marL="457200" lvl="1" indent="0" eaLnBrk="1" hangingPunct="1">
              <a:buNone/>
              <a:defRPr/>
            </a:pPr>
            <a:endParaRPr lang="de-DE" altLang="de-DE" sz="2000" dirty="0"/>
          </a:p>
          <a:p>
            <a:pPr lvl="1" eaLnBrk="1" hangingPunct="1">
              <a:defRPr/>
            </a:pPr>
            <a:r>
              <a:rPr lang="de-DE" altLang="de-DE" sz="2000" dirty="0"/>
              <a:t>Kostenlose Ganztagesschule bis 15:00 Uhr</a:t>
            </a:r>
            <a:br>
              <a:rPr lang="de-DE" altLang="de-DE" sz="2000" dirty="0"/>
            </a:br>
            <a:r>
              <a:rPr lang="de-DE" altLang="de-DE" sz="2000" dirty="0"/>
              <a:t>Anmeldung an mindestens 3 </a:t>
            </a:r>
            <a:r>
              <a:rPr lang="de-DE" altLang="de-DE" sz="2000" dirty="0" smtClean="0"/>
              <a:t>Tagen </a:t>
            </a:r>
            <a:r>
              <a:rPr lang="de-DE" altLang="de-DE" sz="2000" dirty="0"/>
              <a:t>ist verpflichtend</a:t>
            </a:r>
            <a:br>
              <a:rPr lang="de-DE" altLang="de-DE" sz="2000" dirty="0"/>
            </a:br>
            <a:r>
              <a:rPr lang="de-DE" altLang="de-DE" sz="2000" dirty="0"/>
              <a:t>Mittagessen ist verpflichtend und kostenpflichtig </a:t>
            </a:r>
          </a:p>
          <a:p>
            <a:pPr marL="457200" lvl="1" indent="0" eaLnBrk="1" hangingPunct="1">
              <a:buNone/>
              <a:defRPr/>
            </a:pPr>
            <a:r>
              <a:rPr lang="de-DE" altLang="de-DE" sz="2000" dirty="0"/>
              <a:t>     </a:t>
            </a:r>
          </a:p>
          <a:p>
            <a:pPr lvl="1" eaLnBrk="1" hangingPunct="1">
              <a:defRPr/>
            </a:pPr>
            <a:r>
              <a:rPr lang="de-DE" altLang="de-DE" sz="2000" dirty="0"/>
              <a:t>Spätbetreuung bis 17:00 Uhr – kostenpflichtig, einkommensabhängig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2F77874-2071-46D2-B78D-E4D0D3682F16}" type="slidenum">
              <a:rPr lang="de-DE" altLang="de-DE" smtClean="0"/>
              <a:pPr eaLnBrk="1" hangingPunct="1"/>
              <a:t>13</a:t>
            </a:fld>
            <a:endParaRPr lang="de-DE" altLang="de-DE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Ganztagesschule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25975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</a:pPr>
            <a:r>
              <a:rPr lang="de-DE" altLang="de-DE" dirty="0">
                <a:solidFill>
                  <a:srgbClr val="0070C0"/>
                </a:solidFill>
              </a:rPr>
              <a:t>Spätbetreuung bis 17 Uhr</a:t>
            </a:r>
          </a:p>
          <a:p>
            <a:pPr marL="0" indent="0" eaLnBrk="1" hangingPunct="1">
              <a:buFont typeface="Wingdings" pitchFamily="2" charset="2"/>
              <a:buNone/>
            </a:pPr>
            <a:endParaRPr lang="de-DE" altLang="de-DE" sz="2400" dirty="0"/>
          </a:p>
          <a:p>
            <a:pPr marL="0" indent="0"/>
            <a:r>
              <a:rPr lang="de-DE" altLang="de-DE" dirty="0"/>
              <a:t> </a:t>
            </a:r>
            <a:r>
              <a:rPr lang="de-DE" altLang="de-DE" sz="2800" dirty="0"/>
              <a:t>3, 4 oder 5 Nachmittage wählbar</a:t>
            </a:r>
          </a:p>
          <a:p>
            <a:pPr marL="0" indent="0"/>
            <a:endParaRPr lang="de-DE" altLang="de-DE" sz="2800" dirty="0">
              <a:solidFill>
                <a:srgbClr val="FF0000"/>
              </a:solidFill>
            </a:endParaRPr>
          </a:p>
          <a:p>
            <a:pPr marL="0" indent="0"/>
            <a:r>
              <a:rPr lang="de-DE" altLang="de-DE" sz="2800" dirty="0"/>
              <a:t> Betreuung innerhalb der </a:t>
            </a:r>
            <a:r>
              <a:rPr lang="de-DE" altLang="de-DE" sz="2800" dirty="0" smtClean="0"/>
              <a:t>Jahrgangsgruppen</a:t>
            </a:r>
            <a:endParaRPr lang="de-DE" altLang="de-DE" sz="2800" dirty="0"/>
          </a:p>
          <a:p>
            <a:pPr marL="0" indent="0"/>
            <a:endParaRPr lang="de-DE" altLang="de-DE" sz="2800" dirty="0"/>
          </a:p>
          <a:p>
            <a:pPr marL="0" indent="0"/>
            <a:r>
              <a:rPr lang="de-DE" altLang="de-DE" sz="2800" dirty="0"/>
              <a:t> Aktive Freizeitangebote</a:t>
            </a:r>
          </a:p>
          <a:p>
            <a:pPr marL="0" indent="0"/>
            <a:endParaRPr lang="de-DE" altLang="de-DE" sz="2800" dirty="0"/>
          </a:p>
          <a:p>
            <a:pPr marL="0" indent="0"/>
            <a:r>
              <a:rPr lang="de-DE" altLang="de-DE" sz="2800" dirty="0"/>
              <a:t> Nachmittagsimbiss</a:t>
            </a:r>
          </a:p>
          <a:p>
            <a:pPr marL="0" indent="0">
              <a:buNone/>
            </a:pPr>
            <a:endParaRPr lang="de-DE" altLang="de-DE" sz="2000" dirty="0"/>
          </a:p>
        </p:txBody>
      </p:sp>
    </p:spTree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E9393A7C-D422-435D-BEEA-CB02146B2D4C}" type="slidenum">
              <a:rPr lang="de-DE" altLang="de-DE" smtClean="0">
                <a:solidFill>
                  <a:srgbClr val="000000"/>
                </a:solidFill>
              </a:rPr>
              <a:pPr eaLnBrk="1" hangingPunct="1"/>
              <a:t>14</a:t>
            </a:fld>
            <a:endParaRPr lang="de-DE" altLang="de-DE">
              <a:solidFill>
                <a:srgbClr val="000000"/>
              </a:solidFill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Ganztagesschule</a:t>
            </a:r>
            <a:br>
              <a:rPr lang="de-DE" altLang="de-DE"/>
            </a:br>
            <a:r>
              <a:rPr lang="de-DE" altLang="de-DE" sz="2800"/>
              <a:t>Rhythmisierung</a:t>
            </a:r>
            <a:endParaRPr lang="de-DE" altLang="de-DE"/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de-DE" altLang="de-DE" sz="1800"/>
              <a:t>Rhythmisierter Wochenplan Klasse 1 - Beispiel</a:t>
            </a:r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75167"/>
              </p:ext>
            </p:extLst>
          </p:nvPr>
        </p:nvGraphicFramePr>
        <p:xfrm>
          <a:off x="1571625" y="2428875"/>
          <a:ext cx="7000875" cy="4143425"/>
        </p:xfrm>
        <a:graphic>
          <a:graphicData uri="http://schemas.openxmlformats.org/drawingml/2006/table">
            <a:tbl>
              <a:tblPr/>
              <a:tblGrid>
                <a:gridCol w="1166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668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668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Montag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Dienstag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Mittwoch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Donnerstag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Freitag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7:30 Uhr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Frühbetreuung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8.00/ 8.45 </a:t>
                      </a: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Unterricht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Vesper im Klassenzimmer / Vorlesezeit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9:30 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Bewegungspause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0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9:50 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Unterricht,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Integrierte Förderangebote, Projekte, Teamstunden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11:20 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Bewegungspause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93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11:35 Uhr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bis 12.20 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Unterricht – Sport, musische und handwerkliche Angebote, oft mit </a:t>
                      </a:r>
                      <a:r>
                        <a:rPr kumimoji="0" lang="de-DE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ErzieherIn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Mittagessen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Offene Angebote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7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13:40 Uhr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Bewegungspause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14.00 Uhr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- 15:00 Uhr</a:t>
                      </a: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Lernbetreuung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Offene Lernzeit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Unterricht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Projekte,…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Lernbetreuung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Offene Lernzeit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EEC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Lernbetreuung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Offene Lernzeit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Angebote der Spielwerkstatt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973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15:00 Uhr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Bis 17:00 Uhr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Angebote der Spielwerkstatt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Angebote der Spielwerkstatt</a:t>
                      </a:r>
                      <a:endParaRPr kumimoji="0" lang="de-DE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Angebote der Spielwerkstatt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imes" charset="0"/>
                        </a:rPr>
                        <a:t>Angebote der Spielwerkstatt</a:t>
                      </a: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charset="0"/>
                        <a:ea typeface="Times" charset="0"/>
                      </a:endParaRPr>
                    </a:p>
                  </a:txBody>
                  <a:tcPr marL="36537" marR="36537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Kriterien zur Schulfähigkeit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altLang="de-DE" dirty="0" smtClean="0"/>
              <a:t>In diesen </a:t>
            </a:r>
            <a:r>
              <a:rPr lang="de-DE" altLang="de-DE" dirty="0"/>
              <a:t>B</a:t>
            </a:r>
            <a:r>
              <a:rPr lang="de-DE" altLang="de-DE" dirty="0" smtClean="0"/>
              <a:t>ereichen sollte Ihr Kind viel können:</a:t>
            </a:r>
            <a:endParaRPr lang="de-DE" altLang="de-DE" dirty="0"/>
          </a:p>
          <a:p>
            <a:r>
              <a:rPr lang="de-DE" altLang="de-DE" dirty="0"/>
              <a:t>Emotionaler Bereich</a:t>
            </a:r>
          </a:p>
          <a:p>
            <a:r>
              <a:rPr lang="de-DE" altLang="de-DE" dirty="0"/>
              <a:t>Sozialer Bereich</a:t>
            </a:r>
          </a:p>
          <a:p>
            <a:r>
              <a:rPr lang="de-DE" altLang="de-DE" dirty="0"/>
              <a:t>Kognitiver Bereich</a:t>
            </a:r>
          </a:p>
          <a:p>
            <a:r>
              <a:rPr lang="de-DE" altLang="de-DE" dirty="0"/>
              <a:t>Motorischer Bereich</a:t>
            </a:r>
          </a:p>
        </p:txBody>
      </p:sp>
      <p:sp>
        <p:nvSpPr>
          <p:cNvPr id="1536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F26C33BB-8BF2-4900-B4E0-6DE967663798}" type="slidenum">
              <a:rPr lang="de-DE" altLang="de-DE" smtClean="0"/>
              <a:pPr eaLnBrk="1" hangingPunct="1"/>
              <a:t>15</a:t>
            </a:fld>
            <a:endParaRPr lang="de-DE" altLang="de-D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Emotionaler Bereich</a:t>
            </a:r>
          </a:p>
        </p:txBody>
      </p:sp>
      <p:sp>
        <p:nvSpPr>
          <p:cNvPr id="1638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/>
              <a:t>Ausgeglichenheit</a:t>
            </a:r>
            <a:endParaRPr lang="de-DE" altLang="de-DE" sz="2400" b="1" i="1"/>
          </a:p>
          <a:p>
            <a:r>
              <a:rPr lang="de-DE" altLang="de-DE" sz="2400"/>
              <a:t>Zuversicht bei neuen Aufgaben</a:t>
            </a:r>
            <a:endParaRPr lang="de-DE" altLang="de-DE" sz="2400" b="1" i="1"/>
          </a:p>
          <a:p>
            <a:r>
              <a:rPr lang="de-DE" altLang="de-DE" sz="2400"/>
              <a:t>Vertrauen zu sich selbst</a:t>
            </a:r>
            <a:endParaRPr lang="de-DE" altLang="de-DE" sz="2400" b="1" i="1"/>
          </a:p>
          <a:p>
            <a:r>
              <a:rPr lang="de-DE" altLang="de-DE" sz="2400"/>
              <a:t>Enttäuschungen können gelassen verarbeitet werden</a:t>
            </a:r>
            <a:endParaRPr lang="de-DE" altLang="de-DE" sz="2400" b="1" i="1"/>
          </a:p>
          <a:p>
            <a:r>
              <a:rPr lang="de-DE" altLang="de-DE" sz="2400"/>
              <a:t>Anstrengungsbereitschaft ,</a:t>
            </a:r>
            <a:r>
              <a:rPr lang="de-DE" altLang="de-DE" sz="2400" b="1"/>
              <a:t> </a:t>
            </a:r>
            <a:r>
              <a:rPr lang="de-DE" altLang="de-DE" sz="2400"/>
              <a:t>auch bei „Pflichtaufgaben</a:t>
            </a:r>
            <a:r>
              <a:rPr lang="ja-JP" altLang="de-DE" sz="2400"/>
              <a:t>“</a:t>
            </a:r>
            <a:endParaRPr lang="de-DE" altLang="ja-JP" sz="2400" b="1" i="1"/>
          </a:p>
          <a:p>
            <a:r>
              <a:rPr lang="de-DE" altLang="de-DE" sz="2400"/>
              <a:t>Ausdauer, Konzentration und Genauigkeit  </a:t>
            </a:r>
            <a:endParaRPr lang="de-DE" altLang="de-DE" sz="2400" b="1" i="1"/>
          </a:p>
          <a:p>
            <a:r>
              <a:rPr lang="de-DE" altLang="de-DE" sz="2400"/>
              <a:t>Neugier und Wissensdurst</a:t>
            </a:r>
            <a:endParaRPr lang="de-DE" altLang="de-DE" sz="2400" b="1" i="1"/>
          </a:p>
          <a:p>
            <a:r>
              <a:rPr lang="de-DE" altLang="de-DE" sz="2400"/>
              <a:t>Selbständigkeit</a:t>
            </a:r>
          </a:p>
        </p:txBody>
      </p:sp>
      <p:sp>
        <p:nvSpPr>
          <p:cNvPr id="1638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858E954-C901-4C0C-A57F-2DA11F2BA887}" type="slidenum">
              <a:rPr lang="de-DE" altLang="de-DE" smtClean="0"/>
              <a:pPr eaLnBrk="1" hangingPunct="1"/>
              <a:t>16</a:t>
            </a:fld>
            <a:endParaRPr lang="de-DE" altLang="de-D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Sozialer Bereich</a:t>
            </a:r>
          </a:p>
        </p:txBody>
      </p:sp>
      <p:sp>
        <p:nvSpPr>
          <p:cNvPr id="17411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/>
              <a:t>Kontaktfähigkeit</a:t>
            </a:r>
            <a:endParaRPr lang="de-DE" altLang="de-DE" sz="2400" b="1" i="1" dirty="0"/>
          </a:p>
          <a:p>
            <a:r>
              <a:rPr lang="de-DE" altLang="de-DE" sz="2400" dirty="0"/>
              <a:t>Kommunikationsfähigkeit</a:t>
            </a:r>
          </a:p>
          <a:p>
            <a:r>
              <a:rPr lang="de-DE" altLang="de-DE" sz="2400" dirty="0"/>
              <a:t>Kooperationsbereitschaft</a:t>
            </a:r>
            <a:endParaRPr lang="de-DE" altLang="de-DE" sz="2400" b="1" i="1" dirty="0"/>
          </a:p>
          <a:p>
            <a:r>
              <a:rPr lang="de-DE" altLang="de-DE" sz="2400" dirty="0"/>
              <a:t>Regeleinhaltung </a:t>
            </a:r>
            <a:endParaRPr lang="de-DE" altLang="de-DE" sz="2400" b="1" i="1" dirty="0"/>
          </a:p>
          <a:p>
            <a:r>
              <a:rPr lang="de-DE" altLang="de-DE" sz="2400" dirty="0"/>
              <a:t>Umgangsformen</a:t>
            </a:r>
            <a:endParaRPr lang="de-DE" altLang="de-DE" sz="2400" b="1" i="1" dirty="0"/>
          </a:p>
          <a:p>
            <a:r>
              <a:rPr lang="de-DE" altLang="de-DE" sz="2400" dirty="0"/>
              <a:t>altersentsprechende Toleranzhaltung</a:t>
            </a:r>
            <a:endParaRPr lang="de-DE" altLang="de-DE" sz="2400" b="1" i="1" dirty="0"/>
          </a:p>
          <a:p>
            <a:r>
              <a:rPr lang="de-DE" altLang="de-DE" sz="2400" dirty="0"/>
              <a:t>Ablösung von vertrauten Personen</a:t>
            </a:r>
            <a:endParaRPr lang="de-DE" altLang="de-DE" sz="2400" b="1" i="1" dirty="0"/>
          </a:p>
          <a:p>
            <a:r>
              <a:rPr lang="de-DE" altLang="de-DE" sz="2400" dirty="0"/>
              <a:t>Beziehungsfähigkeit</a:t>
            </a:r>
            <a:endParaRPr lang="de-DE" altLang="de-DE" sz="2400" b="1" i="1" dirty="0"/>
          </a:p>
          <a:p>
            <a:endParaRPr lang="de-DE" altLang="de-DE" sz="2400" dirty="0"/>
          </a:p>
        </p:txBody>
      </p:sp>
      <p:sp>
        <p:nvSpPr>
          <p:cNvPr id="1741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555F174-8E7D-4E2D-878C-F0AF6BEA56D4}" type="slidenum">
              <a:rPr lang="de-DE" altLang="de-DE" smtClean="0"/>
              <a:pPr eaLnBrk="1" hangingPunct="1"/>
              <a:t>17</a:t>
            </a:fld>
            <a:endParaRPr lang="de-DE" altLang="de-DE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Kognitiver Bereich</a:t>
            </a:r>
          </a:p>
        </p:txBody>
      </p:sp>
      <p:sp>
        <p:nvSpPr>
          <p:cNvPr id="18435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/>
              <a:t>Sprache: Sprechverhalten, Sprachschatz </a:t>
            </a:r>
            <a:endParaRPr lang="de-DE" altLang="de-DE" sz="2400" b="1" i="1"/>
          </a:p>
          <a:p>
            <a:r>
              <a:rPr lang="de-DE" altLang="de-DE" sz="2400"/>
              <a:t>Optische Wahrnehmung</a:t>
            </a:r>
            <a:endParaRPr lang="de-DE" altLang="de-DE" sz="2400" b="1" i="1"/>
          </a:p>
          <a:p>
            <a:r>
              <a:rPr lang="de-DE" altLang="de-DE" sz="2400"/>
              <a:t>Akustische Wahrnehmung</a:t>
            </a:r>
            <a:endParaRPr lang="de-DE" altLang="de-DE" sz="2400" b="1" i="1"/>
          </a:p>
          <a:p>
            <a:r>
              <a:rPr lang="de-DE" altLang="de-DE" sz="2400"/>
              <a:t>Informationen weitergeben</a:t>
            </a:r>
            <a:endParaRPr lang="de-DE" altLang="de-DE" sz="2400" b="1" i="1"/>
          </a:p>
          <a:p>
            <a:r>
              <a:rPr lang="de-DE" altLang="de-DE" sz="2400"/>
              <a:t>Logische Zusammenhänge erfassen</a:t>
            </a:r>
            <a:endParaRPr lang="de-DE" altLang="de-DE" sz="2400" b="1" i="1"/>
          </a:p>
          <a:p>
            <a:r>
              <a:rPr lang="de-DE" altLang="de-DE" sz="2400"/>
              <a:t>Gutes Gedächtnis und Merkfähigkeit</a:t>
            </a:r>
            <a:endParaRPr lang="de-DE" altLang="de-DE" sz="2400" b="1" i="1"/>
          </a:p>
          <a:p>
            <a:r>
              <a:rPr lang="de-DE" altLang="de-DE" sz="2400"/>
              <a:t>Abstraktionsvermögen</a:t>
            </a:r>
            <a:endParaRPr lang="de-DE" altLang="de-DE" sz="2400" b="1" i="1"/>
          </a:p>
          <a:p>
            <a:r>
              <a:rPr lang="de-DE" altLang="de-DE" sz="2400"/>
              <a:t>Kulturtechniken</a:t>
            </a:r>
            <a:endParaRPr lang="de-DE" altLang="de-DE" sz="2400" b="1" i="1"/>
          </a:p>
          <a:p>
            <a:r>
              <a:rPr lang="de-DE" altLang="de-DE" sz="2400"/>
              <a:t>Abstraktionsfähigkeit</a:t>
            </a:r>
            <a:endParaRPr lang="de-DE" altLang="de-DE" sz="2400" b="1" i="1"/>
          </a:p>
          <a:p>
            <a:r>
              <a:rPr lang="de-DE" altLang="de-DE" sz="2400"/>
              <a:t>Planungsfähigkeit</a:t>
            </a:r>
            <a:endParaRPr lang="de-DE" altLang="de-DE" sz="2400" b="1" i="1"/>
          </a:p>
        </p:txBody>
      </p:sp>
      <p:sp>
        <p:nvSpPr>
          <p:cNvPr id="1843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A71487F8-C89B-4C79-8F24-80A8DFEE94FC}" type="slidenum">
              <a:rPr lang="de-DE" altLang="de-DE" smtClean="0"/>
              <a:pPr eaLnBrk="1" hangingPunct="1"/>
              <a:t>18</a:t>
            </a:fld>
            <a:endParaRPr lang="de-DE" altLang="de-D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3600"/>
              <a:t>Motorischer Bereich</a:t>
            </a:r>
          </a:p>
        </p:txBody>
      </p:sp>
      <p:sp>
        <p:nvSpPr>
          <p:cNvPr id="1945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800" dirty="0"/>
              <a:t>Grobmotorische und feinmotorische Fähigkeiten</a:t>
            </a:r>
            <a:endParaRPr lang="de-DE" altLang="de-DE" sz="2800" b="1" i="1" dirty="0"/>
          </a:p>
          <a:p>
            <a:r>
              <a:rPr lang="de-DE" altLang="de-DE" sz="2800" dirty="0" smtClean="0"/>
              <a:t>Visuell-motorische </a:t>
            </a:r>
            <a:r>
              <a:rPr lang="de-DE" altLang="de-DE" sz="2800" dirty="0"/>
              <a:t>Koordinationsfähigkeit</a:t>
            </a:r>
            <a:endParaRPr lang="de-DE" altLang="de-DE" sz="2800" b="1" i="1" dirty="0"/>
          </a:p>
          <a:p>
            <a:r>
              <a:rPr lang="de-DE" altLang="de-DE" sz="2800" dirty="0" smtClean="0"/>
              <a:t>Körperkoordination</a:t>
            </a:r>
            <a:endParaRPr lang="de-DE" altLang="de-DE" sz="2800" b="1" i="1" dirty="0"/>
          </a:p>
          <a:p>
            <a:r>
              <a:rPr lang="de-DE" altLang="de-DE" sz="2800" dirty="0"/>
              <a:t>Reaktionsvermögen</a:t>
            </a:r>
            <a:endParaRPr lang="de-DE" altLang="de-DE" sz="2800" b="1" i="1" dirty="0"/>
          </a:p>
          <a:p>
            <a:r>
              <a:rPr lang="de-DE" altLang="de-DE" sz="2800" dirty="0"/>
              <a:t>Rhythmusgefühl</a:t>
            </a:r>
            <a:endParaRPr lang="de-DE" altLang="de-DE" sz="2800" b="1" i="1" dirty="0"/>
          </a:p>
          <a:p>
            <a:r>
              <a:rPr lang="de-DE" altLang="de-DE" sz="2800" dirty="0"/>
              <a:t>Gleichgewichtsgefühl</a:t>
            </a:r>
            <a:endParaRPr lang="de-DE" altLang="de-DE" sz="2800" b="1" i="1" dirty="0"/>
          </a:p>
          <a:p>
            <a:r>
              <a:rPr lang="de-DE" altLang="de-DE" sz="2800" dirty="0"/>
              <a:t>Körperschema</a:t>
            </a:r>
            <a:endParaRPr lang="de-DE" altLang="de-DE" sz="2800" b="1" i="1" dirty="0"/>
          </a:p>
        </p:txBody>
      </p:sp>
      <p:sp>
        <p:nvSpPr>
          <p:cNvPr id="1946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BCB19B3-DC61-4865-866F-88CDE5925AE4}" type="slidenum">
              <a:rPr lang="de-DE" altLang="de-DE" smtClean="0"/>
              <a:pPr eaLnBrk="1" hangingPunct="1"/>
              <a:t>19</a:t>
            </a:fld>
            <a:endParaRPr lang="de-DE" altLang="de-D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/>
              <a:t>Grundschule am Hechinger Eck</a:t>
            </a:r>
          </a:p>
        </p:txBody>
      </p:sp>
      <p:sp>
        <p:nvSpPr>
          <p:cNvPr id="4099" name="Inhaltsplatzhalter 2"/>
          <p:cNvSpPr>
            <a:spLocks noGrp="1"/>
          </p:cNvSpPr>
          <p:nvPr>
            <p:ph idx="1"/>
          </p:nvPr>
        </p:nvSpPr>
        <p:spPr>
          <a:xfrm>
            <a:off x="1043608" y="2128838"/>
            <a:ext cx="7772400" cy="4114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de-DE" altLang="de-DE" dirty="0" smtClean="0">
                <a:solidFill>
                  <a:srgbClr val="0070C0"/>
                </a:solidFill>
              </a:rPr>
              <a:t>Inhalt:</a:t>
            </a:r>
            <a:endParaRPr lang="de-DE" altLang="de-DE" dirty="0">
              <a:solidFill>
                <a:srgbClr val="0070C0"/>
              </a:solidFill>
            </a:endParaRPr>
          </a:p>
          <a:p>
            <a:r>
              <a:rPr lang="de-DE" altLang="de-DE" sz="2800" dirty="0" smtClean="0"/>
              <a:t>Informationen </a:t>
            </a:r>
            <a:r>
              <a:rPr lang="de-DE" altLang="de-DE" sz="2800" dirty="0"/>
              <a:t>zur Schulanmeldung in der Südstadt</a:t>
            </a:r>
          </a:p>
          <a:p>
            <a:endParaRPr lang="de-DE" altLang="de-DE" sz="2800" dirty="0"/>
          </a:p>
          <a:p>
            <a:r>
              <a:rPr lang="de-DE" altLang="de-DE" sz="2800" dirty="0"/>
              <a:t>Kooperation und </a:t>
            </a:r>
            <a:r>
              <a:rPr lang="de-DE" altLang="de-DE" sz="2800" dirty="0" smtClean="0"/>
              <a:t>Schulfähigkeit</a:t>
            </a:r>
          </a:p>
          <a:p>
            <a:pPr marL="0" indent="0">
              <a:buNone/>
            </a:pPr>
            <a:endParaRPr lang="de-DE" altLang="ja-JP" sz="2800" dirty="0"/>
          </a:p>
          <a:p>
            <a:r>
              <a:rPr lang="de-DE" altLang="de-DE" sz="2800" dirty="0" smtClean="0"/>
              <a:t>Informationen </a:t>
            </a:r>
            <a:r>
              <a:rPr lang="de-DE" altLang="de-DE" sz="2800" dirty="0"/>
              <a:t>zur Schule, Unterricht und </a:t>
            </a:r>
            <a:r>
              <a:rPr lang="de-DE" altLang="de-DE" sz="2800" dirty="0" smtClean="0"/>
              <a:t>Spielwerkstatt</a:t>
            </a:r>
            <a:endParaRPr lang="de-DE" altLang="de-DE" sz="2800" dirty="0"/>
          </a:p>
          <a:p>
            <a:endParaRPr lang="de-DE" altLang="de-DE" sz="2800" dirty="0"/>
          </a:p>
          <a:p>
            <a:pPr>
              <a:buFont typeface="Wingdings" pitchFamily="2" charset="2"/>
              <a:buNone/>
            </a:pPr>
            <a:r>
              <a:rPr lang="de-DE" altLang="de-DE" sz="2400" dirty="0"/>
              <a:t>		</a:t>
            </a:r>
          </a:p>
        </p:txBody>
      </p:sp>
      <p:sp>
        <p:nvSpPr>
          <p:cNvPr id="410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8AC234A1-5889-4AAF-B4EF-F40C5B75AE14}" type="slidenum">
              <a:rPr lang="de-DE" altLang="de-DE" smtClean="0"/>
              <a:pPr eaLnBrk="1" hangingPunct="1"/>
              <a:t>2</a:t>
            </a:fld>
            <a:endParaRPr lang="de-DE" altLang="de-D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1F058A1D-2F1A-4F4D-8162-2E8E8BF5F835}" type="slidenum">
              <a:rPr lang="de-DE" altLang="de-DE" smtClean="0"/>
              <a:pPr eaLnBrk="1" hangingPunct="1"/>
              <a:t>20</a:t>
            </a:fld>
            <a:endParaRPr lang="de-DE" altLang="de-DE"/>
          </a:p>
        </p:txBody>
      </p:sp>
      <p:pic>
        <p:nvPicPr>
          <p:cNvPr id="5" name="Inhaltsplatzhalter 6" descr="Schulevonhinten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142875"/>
            <a:ext cx="8737600" cy="6553200"/>
          </a:xfrm>
        </p:spPr>
      </p:pic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323528" y="5116171"/>
            <a:ext cx="320805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/>
            <a:endParaRPr lang="de-DE" altLang="de-DE" sz="2400" dirty="0">
              <a:solidFill>
                <a:schemeClr val="bg1"/>
              </a:solidFill>
            </a:endParaRPr>
          </a:p>
          <a:p>
            <a:pPr eaLnBrk="1" hangingPunct="1"/>
            <a:r>
              <a:rPr lang="de-DE" altLang="de-DE" sz="2400" dirty="0">
                <a:solidFill>
                  <a:schemeClr val="bg1"/>
                </a:solidFill>
              </a:rPr>
              <a:t>www.hechingereck.de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z="4000"/>
              <a:t>Grundschule am Hechinger Eck</a:t>
            </a:r>
          </a:p>
        </p:txBody>
      </p:sp>
      <p:sp>
        <p:nvSpPr>
          <p:cNvPr id="512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de-DE" sz="2800" dirty="0">
                <a:solidFill>
                  <a:srgbClr val="0070C0"/>
                </a:solidFill>
              </a:rPr>
              <a:t>Aktuelle Informationen</a:t>
            </a:r>
          </a:p>
          <a:p>
            <a:pPr>
              <a:buFont typeface="Wingdings" pitchFamily="2" charset="2"/>
              <a:buNone/>
              <a:defRPr/>
            </a:pPr>
            <a:endParaRPr lang="de-DE" sz="2800" dirty="0"/>
          </a:p>
          <a:p>
            <a:pPr>
              <a:defRPr/>
            </a:pPr>
            <a:r>
              <a:rPr lang="de-DE" sz="2800" dirty="0" smtClean="0"/>
              <a:t>Es gibt 4 Schulbezirke in der Südstadt:</a:t>
            </a:r>
            <a:br>
              <a:rPr lang="de-DE" sz="2800" dirty="0" smtClean="0"/>
            </a:br>
            <a:r>
              <a:rPr lang="de-DE" sz="2800" dirty="0" smtClean="0"/>
              <a:t>	- Französische Schule </a:t>
            </a:r>
          </a:p>
          <a:p>
            <a:pPr marL="0" indent="0">
              <a:buNone/>
              <a:defRPr/>
            </a:pPr>
            <a:r>
              <a:rPr lang="de-DE" sz="2800" dirty="0"/>
              <a:t>	</a:t>
            </a:r>
            <a:r>
              <a:rPr lang="de-DE" sz="2800" dirty="0" smtClean="0"/>
              <a:t>- Hügelschule</a:t>
            </a:r>
            <a:r>
              <a:rPr lang="de-DE" sz="2800" dirty="0"/>
              <a:t/>
            </a:r>
            <a:br>
              <a:rPr lang="de-DE" sz="2800" dirty="0"/>
            </a:br>
            <a:r>
              <a:rPr lang="de-DE" sz="2800" dirty="0" smtClean="0"/>
              <a:t>	- GS am Hechinger Eck	</a:t>
            </a:r>
          </a:p>
          <a:p>
            <a:pPr marL="0" indent="0">
              <a:buNone/>
              <a:defRPr/>
            </a:pPr>
            <a:r>
              <a:rPr lang="de-DE" sz="2800" dirty="0" smtClean="0"/>
              <a:t>	</a:t>
            </a:r>
            <a:r>
              <a:rPr lang="de-DE" sz="2800" dirty="0"/>
              <a:t>- GS an der Steinlach mit </a:t>
            </a:r>
            <a:r>
              <a:rPr lang="de-DE" sz="2800" dirty="0" smtClean="0"/>
              <a:t>Ludwig-Krapf-</a:t>
            </a:r>
            <a:br>
              <a:rPr lang="de-DE" sz="2800" dirty="0" smtClean="0"/>
            </a:br>
            <a:r>
              <a:rPr lang="de-DE" sz="2800" dirty="0" smtClean="0"/>
              <a:t>	                                            </a:t>
            </a:r>
            <a:r>
              <a:rPr lang="de-DE" sz="2800" dirty="0"/>
              <a:t>Schule </a:t>
            </a:r>
            <a:endParaRPr lang="de-DE" sz="2400" dirty="0" smtClean="0"/>
          </a:p>
          <a:p>
            <a:pPr marL="0" indent="0">
              <a:buFont typeface="Wingdings" pitchFamily="2" charset="2"/>
              <a:buNone/>
              <a:defRPr/>
            </a:pPr>
            <a:endParaRPr lang="de-DE" sz="2400" dirty="0"/>
          </a:p>
          <a:p>
            <a:pPr lvl="1" eaLnBrk="1" hangingPunct="1">
              <a:buFont typeface="Wingdings" pitchFamily="2" charset="2"/>
              <a:buNone/>
              <a:defRPr/>
            </a:pPr>
            <a:endParaRPr lang="de-DE" sz="20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defRPr/>
            </a:pPr>
            <a:endParaRPr lang="de-DE" sz="2400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None/>
              <a:defRPr/>
            </a:pPr>
            <a:endParaRPr lang="de-DE" sz="2400" dirty="0"/>
          </a:p>
        </p:txBody>
      </p:sp>
      <p:sp>
        <p:nvSpPr>
          <p:cNvPr id="512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6A572B9F-273B-49DC-B8E7-9CCDFA10C341}" type="slidenum">
              <a:rPr lang="de-DE" altLang="de-DE" smtClean="0"/>
              <a:pPr eaLnBrk="1" hangingPunct="1"/>
              <a:t>3</a:t>
            </a:fld>
            <a:endParaRPr lang="de-DE" altLang="de-DE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xfrm>
            <a:off x="1031659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wrap="square" anchor="b">
            <a:normAutofit/>
          </a:bodyPr>
          <a:lstStyle/>
          <a:p>
            <a:r>
              <a:rPr lang="de-DE" altLang="de-DE" dirty="0"/>
              <a:t>Wohngebiete unserer Schule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4060386" y="273050"/>
            <a:ext cx="4544062" cy="6422703"/>
          </a:xfrm>
          <a:prstGeom prst="rect">
            <a:avLst/>
          </a:prstGeom>
          <a:noFill/>
        </p:spPr>
      </p:pic>
      <p:sp>
        <p:nvSpPr>
          <p:cNvPr id="7171" name="Inhaltsplatzhalter 2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normAutofit/>
          </a:bodyPr>
          <a:lstStyle/>
          <a:p>
            <a:pPr lvl="1" eaLnBrk="1" hangingPunct="1">
              <a:buFont typeface="Wingdings" panose="05000000000000000000" pitchFamily="2" charset="2"/>
              <a:buNone/>
            </a:pPr>
            <a:endParaRPr lang="de-DE" altLang="de-DE" sz="1400"/>
          </a:p>
          <a:p>
            <a:pPr>
              <a:buFont typeface="Wingdings" panose="05000000000000000000" pitchFamily="2" charset="2"/>
              <a:buNone/>
            </a:pPr>
            <a:endParaRPr lang="de-DE" altLang="de-DE"/>
          </a:p>
          <a:p>
            <a:pPr>
              <a:buFont typeface="Wingdings" panose="05000000000000000000" pitchFamily="2" charset="2"/>
              <a:buNone/>
            </a:pPr>
            <a:endParaRPr lang="de-DE" altLang="de-DE"/>
          </a:p>
          <a:p>
            <a:endParaRPr lang="de-DE" altLang="de-DE"/>
          </a:p>
          <a:p>
            <a:pPr>
              <a:buFont typeface="Wingdings" panose="05000000000000000000" pitchFamily="2" charset="2"/>
              <a:buNone/>
            </a:pPr>
            <a:endParaRPr lang="de-DE" altLang="de-DE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b">
            <a:norm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</a:pPr>
            <a:fld id="{02A3E16A-C9B7-4F0D-B1E8-C74D19BC822B}" type="slidenum">
              <a:rPr lang="de-DE" altLang="de-DE" sz="1400" smtClean="0"/>
              <a:pPr>
                <a:spcBef>
                  <a:spcPct val="0"/>
                </a:spcBef>
                <a:spcAft>
                  <a:spcPts val="600"/>
                </a:spcAft>
                <a:buClrTx/>
                <a:buSzTx/>
                <a:buFontTx/>
                <a:buNone/>
              </a:pPr>
              <a:t>4</a:t>
            </a:fld>
            <a:endParaRPr lang="de-DE" altLang="de-DE" sz="1400"/>
          </a:p>
        </p:txBody>
      </p:sp>
    </p:spTree>
    <p:extLst>
      <p:ext uri="{BB962C8B-B14F-4D97-AF65-F5344CB8AC3E}">
        <p14:creationId xmlns:p14="http://schemas.microsoft.com/office/powerpoint/2010/main" val="30911873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Schulanmeldung</a:t>
            </a:r>
            <a:r>
              <a:rPr lang="de-DE" altLang="de-DE" sz="3600"/>
              <a:t/>
            </a:r>
            <a:br>
              <a:rPr lang="de-DE" altLang="de-DE" sz="3600"/>
            </a:br>
            <a:r>
              <a:rPr lang="de-DE" altLang="de-DE" sz="2800"/>
              <a:t>Organisation und Ablauf</a:t>
            </a:r>
          </a:p>
        </p:txBody>
      </p:sp>
      <p:sp>
        <p:nvSpPr>
          <p:cNvPr id="6147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1600" dirty="0"/>
              <a:t>Januar	</a:t>
            </a:r>
            <a:r>
              <a:rPr lang="de-DE" altLang="de-DE" sz="1600" dirty="0" smtClean="0"/>
              <a:t>Informationen </a:t>
            </a:r>
            <a:r>
              <a:rPr lang="de-DE" altLang="de-DE" sz="1600" dirty="0"/>
              <a:t>für die Eltern der zukünftigen Erstklässler</a:t>
            </a:r>
          </a:p>
          <a:p>
            <a:pPr>
              <a:buNone/>
            </a:pPr>
            <a:endParaRPr lang="de-DE" altLang="de-DE" sz="1600" b="1" dirty="0">
              <a:solidFill>
                <a:srgbClr val="002060"/>
              </a:solidFill>
            </a:endParaRPr>
          </a:p>
          <a:p>
            <a:r>
              <a:rPr lang="de-DE" altLang="de-DE" sz="1600" dirty="0"/>
              <a:t>Seit </a:t>
            </a:r>
            <a:r>
              <a:rPr lang="de-DE" altLang="de-DE" sz="1600" dirty="0" smtClean="0"/>
              <a:t>Oktober</a:t>
            </a:r>
            <a:r>
              <a:rPr lang="de-DE" altLang="de-DE" sz="1600" dirty="0"/>
              <a:t>	Kooperation mit Kindergärten</a:t>
            </a:r>
          </a:p>
          <a:p>
            <a:pPr>
              <a:buNone/>
            </a:pPr>
            <a:r>
              <a:rPr lang="de-DE" altLang="de-DE" sz="1600" dirty="0"/>
              <a:t>			Gespräche mit Eltern bei besonderen Fragestellungen</a:t>
            </a:r>
          </a:p>
          <a:p>
            <a:pPr marL="2159000" lvl="1" indent="-279400">
              <a:buNone/>
            </a:pPr>
            <a:endParaRPr lang="de-DE" altLang="de-DE" sz="1600" dirty="0"/>
          </a:p>
          <a:p>
            <a:r>
              <a:rPr lang="de-DE" altLang="de-DE" sz="1600" dirty="0"/>
              <a:t>Anfang Februar	Alle Eltern, deren Kinder schulpflichtig (geboren </a:t>
            </a:r>
            <a:r>
              <a:rPr lang="de-DE" altLang="de-DE" sz="1600" dirty="0" smtClean="0"/>
              <a:t>zwischen 			</a:t>
            </a:r>
            <a:r>
              <a:rPr lang="de-DE" altLang="de-DE" sz="1600" dirty="0" smtClean="0"/>
              <a:t>01.08.2017 </a:t>
            </a:r>
            <a:r>
              <a:rPr lang="de-DE" altLang="de-DE" sz="1600" dirty="0" smtClean="0"/>
              <a:t>und </a:t>
            </a:r>
            <a:r>
              <a:rPr lang="de-DE" altLang="de-DE" sz="1600" dirty="0" smtClean="0"/>
              <a:t>30.06.2018) </a:t>
            </a:r>
            <a:r>
              <a:rPr lang="de-DE" altLang="de-DE" sz="1600" dirty="0"/>
              <a:t>sind </a:t>
            </a:r>
            <a:r>
              <a:rPr lang="de-DE" altLang="de-DE" sz="1600" u="sng" dirty="0"/>
              <a:t>und</a:t>
            </a:r>
            <a:r>
              <a:rPr lang="de-DE" altLang="de-DE" sz="1600" dirty="0"/>
              <a:t> in unserem Einzugsgebiet </a:t>
            </a:r>
            <a:r>
              <a:rPr lang="de-DE" altLang="de-DE" sz="1600" dirty="0" smtClean="0"/>
              <a:t>		wohnen</a:t>
            </a:r>
            <a:r>
              <a:rPr lang="de-DE" altLang="de-DE" sz="1600" dirty="0"/>
              <a:t>, </a:t>
            </a:r>
            <a:r>
              <a:rPr lang="de-DE" altLang="de-DE" sz="1600" dirty="0" smtClean="0"/>
              <a:t>werden </a:t>
            </a:r>
            <a:r>
              <a:rPr lang="de-DE" altLang="de-DE" sz="1600" dirty="0"/>
              <a:t>zur Schulanmeldung schriftlich eingeladen.</a:t>
            </a:r>
          </a:p>
          <a:p>
            <a:pPr>
              <a:buNone/>
            </a:pPr>
            <a:r>
              <a:rPr lang="de-DE" altLang="de-DE" sz="1600" dirty="0" smtClean="0"/>
              <a:t> </a:t>
            </a:r>
            <a:r>
              <a:rPr lang="de-DE" altLang="de-DE" sz="1600" dirty="0"/>
              <a:t>			Der Stichtag </a:t>
            </a:r>
            <a:r>
              <a:rPr lang="de-DE" altLang="de-DE" sz="1600" dirty="0" smtClean="0"/>
              <a:t>wird auf den </a:t>
            </a:r>
            <a:r>
              <a:rPr lang="de-DE" altLang="de-DE" sz="1600" dirty="0" smtClean="0"/>
              <a:t>30.06.2018 </a:t>
            </a:r>
            <a:r>
              <a:rPr lang="de-DE" altLang="de-DE" sz="1600" dirty="0"/>
              <a:t>verschoben. Die </a:t>
            </a:r>
            <a:r>
              <a:rPr lang="de-DE" altLang="de-DE" sz="1600" dirty="0" smtClean="0"/>
              <a:t>ab 			Juli </a:t>
            </a:r>
            <a:r>
              <a:rPr lang="de-DE" altLang="de-DE" sz="1600" dirty="0" smtClean="0"/>
              <a:t>2018 </a:t>
            </a:r>
            <a:r>
              <a:rPr lang="de-DE" altLang="de-DE" sz="1600" dirty="0" smtClean="0"/>
              <a:t>geborenen Kinder </a:t>
            </a:r>
            <a:r>
              <a:rPr lang="de-DE" altLang="de-DE" sz="1600" dirty="0"/>
              <a:t>werden dann „Kann-Kinder“.</a:t>
            </a:r>
          </a:p>
          <a:p>
            <a:pPr>
              <a:buNone/>
            </a:pPr>
            <a:endParaRPr lang="de-DE" altLang="de-DE" sz="1600" dirty="0"/>
          </a:p>
          <a:p>
            <a:pPr>
              <a:buNone/>
            </a:pPr>
            <a:r>
              <a:rPr lang="de-DE" altLang="de-DE" sz="1600" dirty="0">
                <a:solidFill>
                  <a:srgbClr val="002060"/>
                </a:solidFill>
              </a:rPr>
              <a:t>			Eltern von „Kann- Kindern“</a:t>
            </a:r>
            <a:r>
              <a:rPr lang="de-DE" altLang="ja-JP" sz="1600" dirty="0">
                <a:solidFill>
                  <a:srgbClr val="002060"/>
                </a:solidFill>
              </a:rPr>
              <a:t> (geboren </a:t>
            </a:r>
            <a:r>
              <a:rPr lang="de-DE" altLang="ja-JP" sz="1600" dirty="0" smtClean="0">
                <a:solidFill>
                  <a:srgbClr val="002060"/>
                </a:solidFill>
              </a:rPr>
              <a:t>zwischen </a:t>
            </a:r>
            <a:r>
              <a:rPr lang="de-DE" altLang="ja-JP" sz="1600" dirty="0" smtClean="0">
                <a:solidFill>
                  <a:srgbClr val="002060"/>
                </a:solidFill>
              </a:rPr>
              <a:t>01.07.2018 </a:t>
            </a:r>
            <a:r>
              <a:rPr lang="de-DE" altLang="ja-JP" sz="1600" dirty="0">
                <a:solidFill>
                  <a:srgbClr val="002060"/>
                </a:solidFill>
              </a:rPr>
              <a:t>			und </a:t>
            </a:r>
            <a:r>
              <a:rPr lang="de-DE" altLang="ja-JP" sz="1600" dirty="0" smtClean="0">
                <a:solidFill>
                  <a:srgbClr val="002060"/>
                </a:solidFill>
              </a:rPr>
              <a:t>30.06.2019) </a:t>
            </a:r>
            <a:r>
              <a:rPr lang="de-DE" altLang="ja-JP" sz="1600" dirty="0">
                <a:solidFill>
                  <a:srgbClr val="002060"/>
                </a:solidFill>
              </a:rPr>
              <a:t>erhalten keine Einladung! Wenn Sie </a:t>
            </a:r>
            <a:r>
              <a:rPr lang="de-DE" altLang="ja-JP" sz="1600" dirty="0" smtClean="0">
                <a:solidFill>
                  <a:srgbClr val="002060"/>
                </a:solidFill>
              </a:rPr>
              <a:t>Ihr </a:t>
            </a:r>
            <a:r>
              <a:rPr lang="de-DE" altLang="ja-JP" sz="1600" dirty="0">
                <a:solidFill>
                  <a:srgbClr val="002060"/>
                </a:solidFill>
              </a:rPr>
              <a:t>			Kind anmelden wollen, müssen Sie selbst Kontakt zur 			Schule aufnehmen!</a:t>
            </a:r>
          </a:p>
          <a:p>
            <a:pPr marL="2159000" lvl="1" indent="-279400">
              <a:buNone/>
            </a:pPr>
            <a:r>
              <a:rPr lang="de-DE" altLang="de-DE" sz="1600" dirty="0"/>
              <a:t>			</a:t>
            </a:r>
          </a:p>
          <a:p>
            <a:pPr marL="2159000" lvl="1" indent="-279400">
              <a:buNone/>
            </a:pPr>
            <a:r>
              <a:rPr lang="de-DE" altLang="de-DE" sz="1600" dirty="0"/>
              <a:t>			</a:t>
            </a:r>
          </a:p>
          <a:p>
            <a:pPr marL="2159000" lvl="1" indent="-279400">
              <a:buFont typeface="Wingdings" pitchFamily="2" charset="2"/>
              <a:buNone/>
            </a:pPr>
            <a:r>
              <a:rPr lang="de-DE" altLang="de-DE" sz="1600" dirty="0"/>
              <a:t>			</a:t>
            </a:r>
          </a:p>
        </p:txBody>
      </p:sp>
      <p:sp>
        <p:nvSpPr>
          <p:cNvPr id="6148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53381A6-5669-4710-BC82-4C63C05A5169}" type="slidenum">
              <a:rPr lang="de-DE" altLang="de-DE" smtClean="0"/>
              <a:pPr eaLnBrk="1" hangingPunct="1"/>
              <a:t>5</a:t>
            </a:fld>
            <a:endParaRPr lang="de-DE" altLang="de-D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Schulanmeldung</a:t>
            </a:r>
            <a:r>
              <a:rPr lang="de-DE" altLang="de-DE" sz="3600"/>
              <a:t/>
            </a:r>
            <a:br>
              <a:rPr lang="de-DE" altLang="de-DE" sz="3600"/>
            </a:br>
            <a:r>
              <a:rPr lang="de-DE" altLang="de-DE" sz="2800"/>
              <a:t>Organisation und Ablauf</a:t>
            </a:r>
          </a:p>
        </p:txBody>
      </p:sp>
      <p:sp>
        <p:nvSpPr>
          <p:cNvPr id="7171" name="Inhaltsplatzhalter 2"/>
          <p:cNvSpPr>
            <a:spLocks noGrp="1"/>
          </p:cNvSpPr>
          <p:nvPr>
            <p:ph idx="1"/>
          </p:nvPr>
        </p:nvSpPr>
        <p:spPr>
          <a:xfrm>
            <a:off x="1177713" y="1844824"/>
            <a:ext cx="7710487" cy="4506912"/>
          </a:xfrm>
        </p:spPr>
        <p:txBody>
          <a:bodyPr/>
          <a:lstStyle/>
          <a:p>
            <a:r>
              <a:rPr lang="de-DE" altLang="de-DE" sz="1800" dirty="0" smtClean="0"/>
              <a:t>01.März</a:t>
            </a:r>
            <a:r>
              <a:rPr lang="de-DE" altLang="de-DE" sz="1800" dirty="0" smtClean="0"/>
              <a:t> 2024 </a:t>
            </a:r>
            <a:r>
              <a:rPr lang="de-DE" altLang="de-DE" sz="1800" b="1" dirty="0"/>
              <a:t>Anmeldung bei der zuständigen Schule </a:t>
            </a:r>
          </a:p>
          <a:p>
            <a:pPr marL="2159000" lvl="1" indent="-279400"/>
            <a:r>
              <a:rPr lang="de-DE" altLang="de-DE" sz="1800" dirty="0"/>
              <a:t>Anmeldung</a:t>
            </a:r>
          </a:p>
          <a:p>
            <a:pPr marL="2159000" lvl="1" indent="-279400"/>
            <a:r>
              <a:rPr lang="de-DE" altLang="de-DE" sz="1800" dirty="0"/>
              <a:t>Antrag auf Zurückstellung – </a:t>
            </a:r>
            <a:r>
              <a:rPr lang="de-DE" altLang="de-DE" sz="1800" b="1" dirty="0">
                <a:solidFill>
                  <a:srgbClr val="FF0000"/>
                </a:solidFill>
              </a:rPr>
              <a:t>auch vorher möglich</a:t>
            </a:r>
            <a:r>
              <a:rPr lang="de-DE" altLang="de-DE" sz="1800" dirty="0">
                <a:solidFill>
                  <a:srgbClr val="FF0000"/>
                </a:solidFill>
              </a:rPr>
              <a:t>!</a:t>
            </a:r>
          </a:p>
          <a:p>
            <a:pPr marL="2159000" lvl="1" indent="-279400"/>
            <a:r>
              <a:rPr lang="de-DE" altLang="de-DE" sz="1800" dirty="0"/>
              <a:t>Antrag auf Schulbezirkswechsel </a:t>
            </a:r>
          </a:p>
          <a:p>
            <a:pPr marL="2159000" lvl="1" indent="-279400"/>
            <a:r>
              <a:rPr lang="de-DE" altLang="de-DE" sz="1800" dirty="0"/>
              <a:t>Antrag auf Ganztag-/Betreuungsplatz</a:t>
            </a:r>
          </a:p>
          <a:p>
            <a:pPr marL="2159000" lvl="1" indent="-279400"/>
            <a:r>
              <a:rPr lang="de-DE" altLang="de-DE" sz="1800" dirty="0"/>
              <a:t>Ausnahme: Anmeldung an der Gemeinschaftsschule Französische Schule kann direkt </a:t>
            </a:r>
            <a:r>
              <a:rPr lang="de-DE" altLang="de-DE" sz="1800" dirty="0" smtClean="0"/>
              <a:t>erfolgen </a:t>
            </a:r>
            <a:r>
              <a:rPr lang="de-DE" altLang="de-DE" sz="1600" dirty="0" smtClean="0"/>
              <a:t>– </a:t>
            </a:r>
            <a:r>
              <a:rPr lang="de-DE" altLang="de-DE" sz="1800" dirty="0" smtClean="0"/>
              <a:t>bitte unsere Schule informieren</a:t>
            </a:r>
            <a:r>
              <a:rPr lang="de-DE" altLang="de-DE" sz="1800" dirty="0"/>
              <a:t> </a:t>
            </a:r>
          </a:p>
          <a:p>
            <a:r>
              <a:rPr lang="de-DE" altLang="de-DE" sz="1800" dirty="0" smtClean="0"/>
              <a:t>18./ 19.April</a:t>
            </a:r>
            <a:r>
              <a:rPr lang="de-DE" altLang="de-DE" sz="1800" dirty="0" smtClean="0"/>
              <a:t> </a:t>
            </a:r>
            <a:r>
              <a:rPr lang="de-DE" altLang="de-DE" sz="1800" dirty="0" smtClean="0"/>
              <a:t>	</a:t>
            </a:r>
            <a:r>
              <a:rPr lang="de-DE" altLang="de-DE" sz="1800" dirty="0" smtClean="0"/>
              <a:t>Besuch </a:t>
            </a:r>
            <a:r>
              <a:rPr lang="de-DE" altLang="de-DE" sz="1800" dirty="0"/>
              <a:t>der Kindergartenkinder in der </a:t>
            </a:r>
            <a:r>
              <a:rPr lang="de-DE" altLang="de-DE" sz="1800" dirty="0" smtClean="0"/>
              <a:t>Schule</a:t>
            </a:r>
          </a:p>
          <a:p>
            <a:r>
              <a:rPr lang="de-DE" altLang="de-DE" sz="1800" dirty="0" smtClean="0"/>
              <a:t>Ab Juni	Information </a:t>
            </a:r>
            <a:r>
              <a:rPr lang="de-DE" altLang="de-DE" sz="1800" dirty="0"/>
              <a:t>an die Eltern, die einen Schulbezirks-</a:t>
            </a:r>
          </a:p>
          <a:p>
            <a:pPr marL="0" indent="0">
              <a:buNone/>
            </a:pPr>
            <a:r>
              <a:rPr lang="de-DE" altLang="de-DE" sz="1800" dirty="0"/>
              <a:t>		</a:t>
            </a:r>
            <a:r>
              <a:rPr lang="de-DE" altLang="de-DE" sz="1800" dirty="0" err="1"/>
              <a:t>wechsel</a:t>
            </a:r>
            <a:r>
              <a:rPr lang="de-DE" altLang="de-DE" sz="1800" dirty="0"/>
              <a:t> beantragt haben</a:t>
            </a:r>
            <a:endParaRPr lang="de-DE" altLang="de-DE" sz="1800" dirty="0"/>
          </a:p>
          <a:p>
            <a:r>
              <a:rPr lang="de-DE" altLang="de-DE" sz="1800" dirty="0"/>
              <a:t>Juli 		</a:t>
            </a:r>
            <a:r>
              <a:rPr lang="de-DE" altLang="de-DE" sz="1800" dirty="0" smtClean="0"/>
              <a:t>Schriftliche </a:t>
            </a:r>
            <a:r>
              <a:rPr lang="de-DE" altLang="de-DE" sz="1800" dirty="0"/>
              <a:t>Einladung zum ersten Schultag/ ersten </a:t>
            </a:r>
            <a:r>
              <a:rPr lang="de-DE" altLang="de-DE" sz="1800" dirty="0" smtClean="0"/>
              <a:t/>
            </a:r>
            <a:br>
              <a:rPr lang="de-DE" altLang="de-DE" sz="1800" dirty="0" smtClean="0"/>
            </a:br>
            <a:r>
              <a:rPr lang="de-DE" altLang="de-DE" sz="1800" dirty="0" smtClean="0"/>
              <a:t>		Elternabend</a:t>
            </a:r>
            <a:r>
              <a:rPr lang="de-DE" altLang="de-DE" sz="1800" dirty="0"/>
              <a:t/>
            </a:r>
            <a:br>
              <a:rPr lang="de-DE" altLang="de-DE" sz="1800" dirty="0"/>
            </a:br>
            <a:r>
              <a:rPr lang="de-DE" altLang="de-DE" sz="1800" dirty="0" smtClean="0"/>
              <a:t>		Klasseneinteilung</a:t>
            </a:r>
            <a:endParaRPr lang="de-DE" altLang="de-DE" sz="1800" dirty="0"/>
          </a:p>
          <a:p>
            <a:r>
              <a:rPr lang="de-DE" altLang="de-DE" sz="1800" dirty="0"/>
              <a:t>September	</a:t>
            </a:r>
            <a:r>
              <a:rPr lang="de-DE" altLang="de-DE" sz="1800" dirty="0" smtClean="0"/>
              <a:t>12.09.2024 </a:t>
            </a:r>
            <a:r>
              <a:rPr lang="de-DE" altLang="de-DE" sz="1800" dirty="0" smtClean="0"/>
              <a:t>Einschulung </a:t>
            </a:r>
            <a:endParaRPr lang="de-DE" altLang="de-DE" sz="1800" dirty="0"/>
          </a:p>
          <a:p>
            <a:endParaRPr lang="de-DE" altLang="de-DE" sz="1800" dirty="0"/>
          </a:p>
          <a:p>
            <a:pPr>
              <a:buFont typeface="Wingdings" pitchFamily="2" charset="2"/>
              <a:buNone/>
            </a:pPr>
            <a:endParaRPr lang="de-DE" altLang="de-DE" sz="1600" dirty="0"/>
          </a:p>
          <a:p>
            <a:endParaRPr lang="de-DE" altLang="de-DE" sz="1600" dirty="0"/>
          </a:p>
        </p:txBody>
      </p:sp>
      <p:sp>
        <p:nvSpPr>
          <p:cNvPr id="7172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CE9D4F07-05F4-4906-90BE-0C7C09B40727}" type="slidenum">
              <a:rPr lang="de-DE" altLang="de-DE" smtClean="0"/>
              <a:pPr eaLnBrk="1" hangingPunct="1"/>
              <a:t>6</a:t>
            </a:fld>
            <a:endParaRPr lang="de-DE" altLang="de-DE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Inhaltsplatzhalter 6" descr="Schulevonhinten.jpg"/>
          <p:cNvPicPr>
            <a:picLocks noGrp="1" noChangeAspect="1"/>
          </p:cNvPicPr>
          <p:nvPr>
            <p:ph idx="4294967295"/>
          </p:nvPr>
        </p:nvPicPr>
        <p:blipFill>
          <a:blip r:embed="rId3">
            <a:lum bright="6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3200" y="140980"/>
            <a:ext cx="8940800" cy="6705600"/>
          </a:xfrm>
        </p:spPr>
      </p:pic>
      <p:sp>
        <p:nvSpPr>
          <p:cNvPr id="8195" name="Foliennummernplatzhalter 5"/>
          <p:cNvSpPr txBox="1">
            <a:spLocks noGrp="1"/>
          </p:cNvSpPr>
          <p:nvPr/>
        </p:nvSpPr>
        <p:spPr bwMode="auto">
          <a:xfrm>
            <a:off x="7042150" y="6243638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r" eaLnBrk="1" hangingPunct="1"/>
            <a:fld id="{70DBEC44-B04F-4A41-9AED-1727E0D1BA60}" type="slidenum">
              <a:rPr lang="de-DE" altLang="de-DE" sz="1400"/>
              <a:pPr algn="r" eaLnBrk="1" hangingPunct="1"/>
              <a:t>7</a:t>
            </a:fld>
            <a:endParaRPr lang="de-DE" altLang="de-DE" sz="1400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/>
            </a:r>
            <a:br>
              <a:rPr lang="de-DE" altLang="de-DE"/>
            </a:br>
            <a:r>
              <a:rPr lang="de-DE" altLang="de-DE"/>
              <a:t/>
            </a:r>
            <a:br>
              <a:rPr lang="de-DE" altLang="de-DE"/>
            </a:br>
            <a:endParaRPr lang="de-DE" altLang="de-DE"/>
          </a:p>
        </p:txBody>
      </p:sp>
      <p:sp>
        <p:nvSpPr>
          <p:cNvPr id="8197" name="Textfeld 7"/>
          <p:cNvSpPr txBox="1">
            <a:spLocks noChangeArrowheads="1"/>
          </p:cNvSpPr>
          <p:nvPr/>
        </p:nvSpPr>
        <p:spPr bwMode="auto">
          <a:xfrm>
            <a:off x="428625" y="357188"/>
            <a:ext cx="8143875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altLang="de-DE" sz="2800" b="1"/>
              <a:t>Grundschule am Hechinger Eck Tübingen</a:t>
            </a:r>
          </a:p>
          <a:p>
            <a:pPr algn="ctr" eaLnBrk="1" hangingPunct="1"/>
            <a:endParaRPr lang="de-DE" altLang="de-DE"/>
          </a:p>
          <a:p>
            <a:pPr algn="ctr" eaLnBrk="1" hangingPunct="1"/>
            <a:r>
              <a:rPr lang="de-DE" altLang="de-DE" sz="2400" b="1"/>
              <a:t>Offene Ganztagesschule</a:t>
            </a:r>
          </a:p>
        </p:txBody>
      </p:sp>
      <p:sp>
        <p:nvSpPr>
          <p:cNvPr id="8198" name="Textfeld 8"/>
          <p:cNvSpPr txBox="1">
            <a:spLocks noChangeArrowheads="1"/>
          </p:cNvSpPr>
          <p:nvPr/>
        </p:nvSpPr>
        <p:spPr bwMode="auto">
          <a:xfrm>
            <a:off x="887412" y="4821328"/>
            <a:ext cx="7572375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de-DE" altLang="de-DE" sz="2000" dirty="0" smtClean="0"/>
              <a:t>165 </a:t>
            </a:r>
            <a:r>
              <a:rPr lang="de-DE" altLang="de-DE" sz="2000" dirty="0"/>
              <a:t>Kinder aus </a:t>
            </a:r>
            <a:r>
              <a:rPr lang="de-DE" altLang="de-DE" sz="2000" dirty="0" smtClean="0"/>
              <a:t>25 </a:t>
            </a:r>
            <a:r>
              <a:rPr lang="de-DE" altLang="de-DE" sz="2000" dirty="0"/>
              <a:t>Nationen in 8 Klassen</a:t>
            </a:r>
          </a:p>
          <a:p>
            <a:pPr algn="ctr" eaLnBrk="1" hangingPunct="1"/>
            <a:r>
              <a:rPr lang="de-DE" altLang="de-DE" sz="2000" dirty="0"/>
              <a:t>Mehrere inklusiv beschulte Kinder</a:t>
            </a:r>
          </a:p>
          <a:p>
            <a:pPr algn="ctr" eaLnBrk="1" hangingPunct="1"/>
            <a:r>
              <a:rPr lang="de-DE" altLang="de-DE" sz="2000" dirty="0"/>
              <a:t>16 </a:t>
            </a:r>
            <a:r>
              <a:rPr lang="de-DE" altLang="de-DE" sz="2000" dirty="0" err="1"/>
              <a:t>LehrerInnen</a:t>
            </a:r>
            <a:r>
              <a:rPr lang="de-DE" altLang="de-DE" sz="2000" dirty="0"/>
              <a:t>, </a:t>
            </a:r>
            <a:r>
              <a:rPr lang="de-DE" altLang="de-DE" sz="2000" dirty="0" smtClean="0"/>
              <a:t>2 </a:t>
            </a:r>
            <a:r>
              <a:rPr lang="de-DE" altLang="de-DE" sz="2000" dirty="0" err="1" smtClean="0"/>
              <a:t>SonderpädagogInnen</a:t>
            </a:r>
            <a:r>
              <a:rPr lang="de-DE" altLang="de-DE" sz="2000" dirty="0" smtClean="0"/>
              <a:t>,</a:t>
            </a:r>
            <a:endParaRPr lang="de-DE" altLang="de-DE" sz="2000" dirty="0"/>
          </a:p>
          <a:p>
            <a:pPr algn="ctr" eaLnBrk="1" hangingPunct="1"/>
            <a:r>
              <a:rPr lang="de-DE" altLang="de-DE" sz="2000" dirty="0"/>
              <a:t>2 </a:t>
            </a:r>
            <a:r>
              <a:rPr lang="de-DE" altLang="de-DE" sz="2000" dirty="0" err="1" smtClean="0"/>
              <a:t>SchulsozialpädagogInnen</a:t>
            </a:r>
            <a:endParaRPr lang="de-DE" altLang="de-DE" sz="2000" dirty="0"/>
          </a:p>
          <a:p>
            <a:pPr algn="ctr" eaLnBrk="1" hangingPunct="1"/>
            <a:r>
              <a:rPr lang="de-DE" altLang="de-DE" sz="2000" dirty="0"/>
              <a:t> </a:t>
            </a:r>
            <a:r>
              <a:rPr lang="de-DE" altLang="de-DE" sz="2000" dirty="0" smtClean="0"/>
              <a:t>10 </a:t>
            </a:r>
            <a:r>
              <a:rPr lang="de-DE" altLang="de-DE" sz="2000" dirty="0" err="1"/>
              <a:t>ErzieherInnen</a:t>
            </a:r>
            <a:r>
              <a:rPr lang="de-DE" altLang="de-DE" sz="2000" dirty="0"/>
              <a:t> </a:t>
            </a:r>
            <a:r>
              <a:rPr lang="de-DE" altLang="de-DE" sz="2000" dirty="0" smtClean="0"/>
              <a:t>und mehrere </a:t>
            </a:r>
            <a:r>
              <a:rPr lang="de-DE" altLang="de-DE" sz="2000" dirty="0" err="1" smtClean="0"/>
              <a:t>SchulbegleiterInnen</a:t>
            </a:r>
            <a:endParaRPr lang="de-DE" altLang="de-DE" sz="2000" dirty="0"/>
          </a:p>
        </p:txBody>
      </p:sp>
    </p:spTree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/>
              <a:t>Unterrichtfächer in Klasse 1</a:t>
            </a:r>
          </a:p>
        </p:txBody>
      </p:sp>
      <p:sp>
        <p:nvSpPr>
          <p:cNvPr id="14339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altLang="de-DE" sz="2400" dirty="0"/>
              <a:t>Deutsch				6 Stunden</a:t>
            </a:r>
          </a:p>
          <a:p>
            <a:r>
              <a:rPr lang="de-DE" altLang="de-DE" sz="2400" dirty="0"/>
              <a:t>Mathematik	 		5 Stunden</a:t>
            </a:r>
          </a:p>
          <a:p>
            <a:r>
              <a:rPr lang="de-DE" altLang="de-DE" sz="2400" dirty="0"/>
              <a:t>Sachunterricht, Musik, Kunst</a:t>
            </a:r>
            <a:r>
              <a:rPr lang="de-DE" altLang="de-DE" sz="2400" dirty="0" smtClean="0"/>
              <a:t>,...</a:t>
            </a:r>
            <a:r>
              <a:rPr lang="de-DE" altLang="de-DE" sz="2400" dirty="0"/>
              <a:t>	5 Stunden</a:t>
            </a:r>
          </a:p>
          <a:p>
            <a:r>
              <a:rPr lang="de-DE" altLang="de-DE" sz="2400" dirty="0"/>
              <a:t>Bewegung- Spiel- Sport		3 Stunden</a:t>
            </a:r>
          </a:p>
          <a:p>
            <a:r>
              <a:rPr lang="de-DE" altLang="de-DE" sz="2400" dirty="0"/>
              <a:t>Religion </a:t>
            </a:r>
            <a:r>
              <a:rPr lang="de-DE" altLang="de-DE" sz="2400" dirty="0" smtClean="0"/>
              <a:t>– </a:t>
            </a:r>
            <a:r>
              <a:rPr lang="de-DE" altLang="de-DE" sz="1600" dirty="0" smtClean="0"/>
              <a:t>konfessionell-kooperativ</a:t>
            </a:r>
            <a:r>
              <a:rPr lang="de-DE" altLang="de-DE" sz="2400" dirty="0"/>
              <a:t>	2 Stunden</a:t>
            </a:r>
          </a:p>
          <a:p>
            <a:r>
              <a:rPr lang="de-DE" altLang="de-DE" sz="2400" dirty="0"/>
              <a:t>Lernzeit </a:t>
            </a:r>
            <a:r>
              <a:rPr lang="de-DE" altLang="de-DE" sz="2400" dirty="0" smtClean="0"/>
              <a:t>Deutsch + </a:t>
            </a:r>
            <a:r>
              <a:rPr lang="de-DE" altLang="de-DE" sz="2400" dirty="0"/>
              <a:t>Mathe	2 Stunden </a:t>
            </a:r>
          </a:p>
          <a:p>
            <a:pPr marL="0" indent="0">
              <a:buNone/>
            </a:pPr>
            <a:endParaRPr lang="de-DE" altLang="de-DE" sz="2400" dirty="0"/>
          </a:p>
          <a:p>
            <a:pPr>
              <a:buNone/>
            </a:pPr>
            <a:r>
              <a:rPr lang="de-DE" altLang="de-DE" sz="2400" dirty="0"/>
              <a:t>Fächerübergreifender </a:t>
            </a:r>
            <a:r>
              <a:rPr lang="de-DE" altLang="de-DE" sz="2400" dirty="0" smtClean="0"/>
              <a:t>Unterricht</a:t>
            </a:r>
            <a:endParaRPr lang="de-DE" altLang="de-DE" sz="2400" dirty="0"/>
          </a:p>
        </p:txBody>
      </p:sp>
      <p:sp>
        <p:nvSpPr>
          <p:cNvPr id="14340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5F7E7BAD-C558-4340-AC38-2149AC34D418}" type="slidenum">
              <a:rPr lang="de-DE" altLang="de-DE" smtClean="0"/>
              <a:pPr eaLnBrk="1" hangingPunct="1"/>
              <a:t>8</a:t>
            </a:fld>
            <a:endParaRPr lang="de-DE" altLang="de-DE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  <a:ea typeface="MS PGothic" pitchFamily="34" charset="-128"/>
              </a:defRPr>
            </a:lvl9pPr>
          </a:lstStyle>
          <a:p>
            <a:pPr eaLnBrk="1" hangingPunct="1"/>
            <a:fld id="{2A1FA0E5-6CF9-4B52-945E-9059A1C25F71}" type="slidenum">
              <a:rPr lang="de-DE" altLang="de-DE" smtClean="0"/>
              <a:pPr eaLnBrk="1" hangingPunct="1"/>
              <a:t>9</a:t>
            </a:fld>
            <a:endParaRPr lang="de-DE" altLang="de-DE"/>
          </a:p>
        </p:txBody>
      </p:sp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altLang="de-DE"/>
              <a:t>Unsere Ganztagesschule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4625975"/>
          </a:xfrm>
        </p:spPr>
        <p:txBody>
          <a:bodyPr/>
          <a:lstStyle/>
          <a:p>
            <a:pPr eaLnBrk="1" hangingPunct="1"/>
            <a:r>
              <a:rPr lang="de-DE" altLang="de-DE" sz="2400" dirty="0"/>
              <a:t>Öffnungszeiten:	7:30 – 17:00 Uhr  </a:t>
            </a:r>
          </a:p>
          <a:p>
            <a:pPr eaLnBrk="1" hangingPunct="1"/>
            <a:endParaRPr lang="de-DE" altLang="de-DE" sz="2400" dirty="0"/>
          </a:p>
          <a:p>
            <a:pPr eaLnBrk="1" hangingPunct="1"/>
            <a:r>
              <a:rPr lang="de-DE" altLang="de-DE" sz="2400" dirty="0"/>
              <a:t>Unterricht</a:t>
            </a:r>
            <a:r>
              <a:rPr lang="de-DE" altLang="ja-JP" sz="2400" dirty="0"/>
              <a:t> vormittags </a:t>
            </a:r>
            <a:r>
              <a:rPr lang="de-DE" altLang="ja-JP" sz="2400" dirty="0" smtClean="0"/>
              <a:t>(Kl. 1) von 8:45 Uhr (Mo bis Mi), bzw. 8:00 Uhr (Do und Fr) </a:t>
            </a:r>
            <a:r>
              <a:rPr lang="de-DE" altLang="ja-JP" sz="2400" dirty="0"/>
              <a:t>bis </a:t>
            </a:r>
            <a:r>
              <a:rPr lang="de-DE" altLang="ja-JP" sz="2400" dirty="0" smtClean="0"/>
              <a:t>12:20 Uhr</a:t>
            </a:r>
            <a:br>
              <a:rPr lang="de-DE" altLang="ja-JP" sz="2400" dirty="0" smtClean="0"/>
            </a:br>
            <a:endParaRPr lang="de-DE" altLang="de-DE" sz="2400" dirty="0" smtClean="0"/>
          </a:p>
          <a:p>
            <a:pPr eaLnBrk="1" hangingPunct="1"/>
            <a:r>
              <a:rPr lang="de-DE" altLang="de-DE" sz="2400" dirty="0" smtClean="0"/>
              <a:t>Nachmittagsunterricht </a:t>
            </a:r>
          </a:p>
          <a:p>
            <a:pPr marL="0" indent="0" eaLnBrk="1" hangingPunct="1">
              <a:buNone/>
            </a:pPr>
            <a:r>
              <a:rPr lang="de-DE" altLang="de-DE" sz="2400" dirty="0" smtClean="0"/>
              <a:t>für </a:t>
            </a:r>
            <a:r>
              <a:rPr lang="de-DE" altLang="de-DE" sz="2400" dirty="0"/>
              <a:t>Klasse 1: </a:t>
            </a:r>
            <a:r>
              <a:rPr lang="de-DE" altLang="de-DE" sz="2400" dirty="0" smtClean="0"/>
              <a:t>	Dienstag </a:t>
            </a:r>
            <a:r>
              <a:rPr lang="de-DE" altLang="de-DE" sz="2400" dirty="0"/>
              <a:t>bis 15:00 </a:t>
            </a:r>
            <a:r>
              <a:rPr lang="de-DE" altLang="de-DE" sz="2400" dirty="0" smtClean="0"/>
              <a:t>Uhr</a:t>
            </a:r>
            <a:br>
              <a:rPr lang="de-DE" altLang="de-DE" sz="2400" dirty="0" smtClean="0"/>
            </a:br>
            <a:r>
              <a:rPr lang="de-DE" altLang="de-DE" sz="2400" dirty="0" smtClean="0"/>
              <a:t>für </a:t>
            </a:r>
            <a:r>
              <a:rPr lang="de-DE" altLang="de-DE" sz="2400" dirty="0"/>
              <a:t>Klasse 2: </a:t>
            </a:r>
            <a:r>
              <a:rPr lang="de-DE" altLang="de-DE" sz="2400" dirty="0" smtClean="0"/>
              <a:t>	Dienstag und Donnerstag bis 15:00 Uhr</a:t>
            </a:r>
            <a:br>
              <a:rPr lang="de-DE" altLang="de-DE" sz="2400" dirty="0" smtClean="0"/>
            </a:br>
            <a:r>
              <a:rPr lang="de-DE" altLang="de-DE" sz="2400" dirty="0" smtClean="0"/>
              <a:t>für Klasse 3+4</a:t>
            </a:r>
            <a:r>
              <a:rPr lang="de-DE" altLang="de-DE" sz="2400" dirty="0"/>
              <a:t>: Dienstag und Donnerstag bis </a:t>
            </a:r>
            <a:r>
              <a:rPr lang="de-DE" altLang="de-DE" sz="2400" dirty="0" smtClean="0"/>
              <a:t>15:30 </a:t>
            </a:r>
            <a:r>
              <a:rPr lang="de-DE" altLang="de-DE" sz="2400" dirty="0"/>
              <a:t>Uhr</a:t>
            </a:r>
            <a:br>
              <a:rPr lang="de-DE" altLang="de-DE" sz="2400" dirty="0"/>
            </a:br>
            <a:endParaRPr lang="de-DE" altLang="de-DE" sz="2000" dirty="0" smtClean="0"/>
          </a:p>
          <a:p>
            <a:pPr eaLnBrk="1" hangingPunct="1"/>
            <a:r>
              <a:rPr lang="de-DE" altLang="de-DE" sz="2400" dirty="0" smtClean="0"/>
              <a:t>Ganztagesbausteine – „Spielwerkstatt</a:t>
            </a:r>
            <a:r>
              <a:rPr lang="ja-JP" altLang="de-DE" sz="2400" dirty="0" smtClean="0"/>
              <a:t>“</a:t>
            </a:r>
            <a:endParaRPr lang="de-DE" altLang="de-DE" sz="2400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Übergänge">
  <a:themeElements>
    <a:clrScheme name="Übergänge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Übergäng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Übergäng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Übergänge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Übergäng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Bildschirmpräsentation (4:3)</PresentationFormat>
  <Paragraphs>294</Paragraphs>
  <Slides>20</Slides>
  <Notes>20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MS PGothic</vt:lpstr>
      <vt:lpstr>Arial</vt:lpstr>
      <vt:lpstr>Myriad Roman</vt:lpstr>
      <vt:lpstr>Tahoma</vt:lpstr>
      <vt:lpstr>Times</vt:lpstr>
      <vt:lpstr>Wingdings</vt:lpstr>
      <vt:lpstr>Übergänge</vt:lpstr>
      <vt:lpstr>Grundschule am Hechinger Eck </vt:lpstr>
      <vt:lpstr>Grundschule am Hechinger Eck</vt:lpstr>
      <vt:lpstr>Grundschule am Hechinger Eck</vt:lpstr>
      <vt:lpstr>Wohngebiete unserer Schule</vt:lpstr>
      <vt:lpstr>Schulanmeldung Organisation und Ablauf</vt:lpstr>
      <vt:lpstr>Schulanmeldung Organisation und Ablauf</vt:lpstr>
      <vt:lpstr>  </vt:lpstr>
      <vt:lpstr>Unterrichtfächer in Klasse 1</vt:lpstr>
      <vt:lpstr>Unsere Ganztagesschule</vt:lpstr>
      <vt:lpstr>Unsere Ganztagesschule</vt:lpstr>
      <vt:lpstr>Unsere Ganztagesschule</vt:lpstr>
      <vt:lpstr>Unsere Ganztagesschule</vt:lpstr>
      <vt:lpstr>Unsere Ganztagesschule</vt:lpstr>
      <vt:lpstr>Ganztagesschule Rhythmisierung</vt:lpstr>
      <vt:lpstr>Kriterien zur Schulfähigkeit</vt:lpstr>
      <vt:lpstr>Emotionaler Bereich</vt:lpstr>
      <vt:lpstr>Sozialer Bereich</vt:lpstr>
      <vt:lpstr>Kognitiver Bereich</vt:lpstr>
      <vt:lpstr>Motorischer Bereich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Grundschule am Hechinger Eck</dc:title>
  <dc:creator>Hartwig von Kutzschenbach</dc:creator>
  <cp:lastModifiedBy>Antoni, Beate</cp:lastModifiedBy>
  <cp:revision>28</cp:revision>
  <dcterms:created xsi:type="dcterms:W3CDTF">2020-01-08T13:09:47Z</dcterms:created>
  <dcterms:modified xsi:type="dcterms:W3CDTF">2024-01-16T12:41:29Z</dcterms:modified>
</cp:coreProperties>
</file>